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7"/>
  </p:notesMasterIdLst>
  <p:sldIdLst>
    <p:sldId id="256" r:id="rId2"/>
    <p:sldId id="257" r:id="rId3"/>
    <p:sldId id="258" r:id="rId4"/>
    <p:sldId id="263" r:id="rId5"/>
    <p:sldId id="260" r:id="rId6"/>
    <p:sldId id="261" r:id="rId7"/>
    <p:sldId id="262" r:id="rId8"/>
    <p:sldId id="264" r:id="rId9"/>
    <p:sldId id="275" r:id="rId10"/>
    <p:sldId id="276" r:id="rId11"/>
    <p:sldId id="273" r:id="rId12"/>
    <p:sldId id="277" r:id="rId13"/>
    <p:sldId id="268" r:id="rId14"/>
    <p:sldId id="269" r:id="rId15"/>
    <p:sldId id="278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Stile chiaro 1 - Color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Stile chiaro 3 - Color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49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bio Romita" userId="d2c75157d0bc245b" providerId="LiveId" clId="{95C70CFC-63A9-4084-B7E5-FF95A9AE5738}"/>
    <pc:docChg chg="modSld">
      <pc:chgData name="Fabio Romita" userId="d2c75157d0bc245b" providerId="LiveId" clId="{95C70CFC-63A9-4084-B7E5-FF95A9AE5738}" dt="2019-10-24T08:50:25.943" v="18" actId="5793"/>
      <pc:docMkLst>
        <pc:docMk/>
      </pc:docMkLst>
      <pc:sldChg chg="modNotesTx">
        <pc:chgData name="Fabio Romita" userId="d2c75157d0bc245b" providerId="LiveId" clId="{95C70CFC-63A9-4084-B7E5-FF95A9AE5738}" dt="2019-10-24T08:49:47.071" v="1" actId="5793"/>
        <pc:sldMkLst>
          <pc:docMk/>
          <pc:sldMk cId="572035300" sldId="256"/>
        </pc:sldMkLst>
      </pc:sldChg>
      <pc:sldChg chg="modNotesTx">
        <pc:chgData name="Fabio Romita" userId="d2c75157d0bc245b" providerId="LiveId" clId="{95C70CFC-63A9-4084-B7E5-FF95A9AE5738}" dt="2019-10-24T08:49:52.682" v="3" actId="5793"/>
        <pc:sldMkLst>
          <pc:docMk/>
          <pc:sldMk cId="2792610216" sldId="257"/>
        </pc:sldMkLst>
      </pc:sldChg>
      <pc:sldChg chg="modNotesTx">
        <pc:chgData name="Fabio Romita" userId="d2c75157d0bc245b" providerId="LiveId" clId="{95C70CFC-63A9-4084-B7E5-FF95A9AE5738}" dt="2019-10-24T08:49:55.323" v="4" actId="20577"/>
        <pc:sldMkLst>
          <pc:docMk/>
          <pc:sldMk cId="2833683091" sldId="258"/>
        </pc:sldMkLst>
      </pc:sldChg>
      <pc:sldChg chg="modNotesTx">
        <pc:chgData name="Fabio Romita" userId="d2c75157d0bc245b" providerId="LiveId" clId="{95C70CFC-63A9-4084-B7E5-FF95A9AE5738}" dt="2019-10-24T08:50:04.514" v="8" actId="5793"/>
        <pc:sldMkLst>
          <pc:docMk/>
          <pc:sldMk cId="4210995139" sldId="260"/>
        </pc:sldMkLst>
      </pc:sldChg>
      <pc:sldChg chg="modNotesTx">
        <pc:chgData name="Fabio Romita" userId="d2c75157d0bc245b" providerId="LiveId" clId="{95C70CFC-63A9-4084-B7E5-FF95A9AE5738}" dt="2019-10-24T08:50:07.296" v="10" actId="5793"/>
        <pc:sldMkLst>
          <pc:docMk/>
          <pc:sldMk cId="720474057" sldId="261"/>
        </pc:sldMkLst>
      </pc:sldChg>
      <pc:sldChg chg="modNotesTx">
        <pc:chgData name="Fabio Romita" userId="d2c75157d0bc245b" providerId="LiveId" clId="{95C70CFC-63A9-4084-B7E5-FF95A9AE5738}" dt="2019-10-24T08:49:58.528" v="6" actId="5793"/>
        <pc:sldMkLst>
          <pc:docMk/>
          <pc:sldMk cId="3093034497" sldId="263"/>
        </pc:sldMkLst>
      </pc:sldChg>
      <pc:sldChg chg="modNotesTx">
        <pc:chgData name="Fabio Romita" userId="d2c75157d0bc245b" providerId="LiveId" clId="{95C70CFC-63A9-4084-B7E5-FF95A9AE5738}" dt="2019-10-24T08:50:12.688" v="12" actId="5793"/>
        <pc:sldMkLst>
          <pc:docMk/>
          <pc:sldMk cId="3500223866" sldId="264"/>
        </pc:sldMkLst>
      </pc:sldChg>
      <pc:sldChg chg="modNotesTx">
        <pc:chgData name="Fabio Romita" userId="d2c75157d0bc245b" providerId="LiveId" clId="{95C70CFC-63A9-4084-B7E5-FF95A9AE5738}" dt="2019-10-24T08:50:22.473" v="16" actId="20577"/>
        <pc:sldMkLst>
          <pc:docMk/>
          <pc:sldMk cId="3051851419" sldId="273"/>
        </pc:sldMkLst>
      </pc:sldChg>
      <pc:sldChg chg="modNotesTx">
        <pc:chgData name="Fabio Romita" userId="d2c75157d0bc245b" providerId="LiveId" clId="{95C70CFC-63A9-4084-B7E5-FF95A9AE5738}" dt="2019-10-24T08:50:16.768" v="14" actId="5793"/>
        <pc:sldMkLst>
          <pc:docMk/>
          <pc:sldMk cId="3324164865" sldId="275"/>
        </pc:sldMkLst>
      </pc:sldChg>
      <pc:sldChg chg="modNotesTx">
        <pc:chgData name="Fabio Romita" userId="d2c75157d0bc245b" providerId="LiveId" clId="{95C70CFC-63A9-4084-B7E5-FF95A9AE5738}" dt="2019-10-24T08:50:19.691" v="15" actId="20577"/>
        <pc:sldMkLst>
          <pc:docMk/>
          <pc:sldMk cId="3330139553" sldId="276"/>
        </pc:sldMkLst>
      </pc:sldChg>
      <pc:sldChg chg="modNotesTx">
        <pc:chgData name="Fabio Romita" userId="d2c75157d0bc245b" providerId="LiveId" clId="{95C70CFC-63A9-4084-B7E5-FF95A9AE5738}" dt="2019-10-24T08:50:25.943" v="18" actId="5793"/>
        <pc:sldMkLst>
          <pc:docMk/>
          <pc:sldMk cId="596779035" sldId="277"/>
        </pc:sldMkLst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F73A01-09A7-45C9-8694-A397BBA96563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C7ED7B00-50FC-4F46-9969-AACA3C053CB6}">
      <dgm:prSet/>
      <dgm:spPr/>
      <dgm:t>
        <a:bodyPr/>
        <a:lstStyle/>
        <a:p>
          <a:r>
            <a:rPr lang="it-IT" baseline="0"/>
            <a:t>Aumentati accessi alle cure d’emergenza.</a:t>
          </a:r>
          <a:endParaRPr lang="en-US"/>
        </a:p>
      </dgm:t>
    </dgm:pt>
    <dgm:pt modelId="{B4E4A9A7-006D-4C1B-A3DB-D778E3AFC749}" type="parTrans" cxnId="{D5030723-6050-4016-956F-FDE927D7CC90}">
      <dgm:prSet/>
      <dgm:spPr/>
      <dgm:t>
        <a:bodyPr/>
        <a:lstStyle/>
        <a:p>
          <a:endParaRPr lang="en-US"/>
        </a:p>
      </dgm:t>
    </dgm:pt>
    <dgm:pt modelId="{826AF8A5-1418-46E5-B949-2632F1B311BC}" type="sibTrans" cxnId="{D5030723-6050-4016-956F-FDE927D7CC90}">
      <dgm:prSet/>
      <dgm:spPr/>
      <dgm:t>
        <a:bodyPr/>
        <a:lstStyle/>
        <a:p>
          <a:endParaRPr lang="en-US"/>
        </a:p>
      </dgm:t>
    </dgm:pt>
    <dgm:pt modelId="{65B1592A-C589-4E5F-910D-2A34F59D2DCB}">
      <dgm:prSet/>
      <dgm:spPr/>
      <dgm:t>
        <a:bodyPr/>
        <a:lstStyle/>
        <a:p>
          <a:r>
            <a:rPr lang="it-IT" baseline="0"/>
            <a:t>Ospedalizzazioni più frequenti.</a:t>
          </a:r>
          <a:endParaRPr lang="en-US"/>
        </a:p>
      </dgm:t>
    </dgm:pt>
    <dgm:pt modelId="{DE9A30A1-342A-450D-AC35-F82E519C9684}" type="parTrans" cxnId="{6EE418C3-2DC7-404E-838A-C65230547874}">
      <dgm:prSet/>
      <dgm:spPr/>
      <dgm:t>
        <a:bodyPr/>
        <a:lstStyle/>
        <a:p>
          <a:endParaRPr lang="en-US"/>
        </a:p>
      </dgm:t>
    </dgm:pt>
    <dgm:pt modelId="{426DD8BB-1452-4CD5-BECE-F771B8F42EBA}" type="sibTrans" cxnId="{6EE418C3-2DC7-404E-838A-C65230547874}">
      <dgm:prSet/>
      <dgm:spPr/>
      <dgm:t>
        <a:bodyPr/>
        <a:lstStyle/>
        <a:p>
          <a:endParaRPr lang="en-US"/>
        </a:p>
      </dgm:t>
    </dgm:pt>
    <dgm:pt modelId="{39E35E04-B640-4922-B733-EA683A422B74}">
      <dgm:prSet/>
      <dgm:spPr/>
      <dgm:t>
        <a:bodyPr/>
        <a:lstStyle/>
        <a:p>
          <a:r>
            <a:rPr lang="it-IT" baseline="0"/>
            <a:t>Incapacità di assumere correttamente i farmaci e interpretare le etichette.</a:t>
          </a:r>
          <a:endParaRPr lang="en-US"/>
        </a:p>
      </dgm:t>
    </dgm:pt>
    <dgm:pt modelId="{785C1DE2-8ACB-4F60-8328-7EEE2D8D9574}" type="parTrans" cxnId="{497513E1-4C17-4C20-BB33-688D51233F72}">
      <dgm:prSet/>
      <dgm:spPr/>
      <dgm:t>
        <a:bodyPr/>
        <a:lstStyle/>
        <a:p>
          <a:endParaRPr lang="en-US"/>
        </a:p>
      </dgm:t>
    </dgm:pt>
    <dgm:pt modelId="{248FCE6F-B311-4A5A-922D-FC20A01561C1}" type="sibTrans" cxnId="{497513E1-4C17-4C20-BB33-688D51233F72}">
      <dgm:prSet/>
      <dgm:spPr/>
      <dgm:t>
        <a:bodyPr/>
        <a:lstStyle/>
        <a:p>
          <a:endParaRPr lang="en-US"/>
        </a:p>
      </dgm:t>
    </dgm:pt>
    <dgm:pt modelId="{0884AEFB-3098-45E1-B99F-68FD4137A32E}">
      <dgm:prSet/>
      <dgm:spPr/>
      <dgm:t>
        <a:bodyPr/>
        <a:lstStyle/>
        <a:p>
          <a:r>
            <a:rPr lang="it-IT" baseline="0"/>
            <a:t>Negli anziani un peggior stato di salute generale e una mortalità più elevata.</a:t>
          </a:r>
          <a:endParaRPr lang="en-US"/>
        </a:p>
      </dgm:t>
    </dgm:pt>
    <dgm:pt modelId="{CE405A19-D692-49BA-A911-CADD47F4979D}" type="parTrans" cxnId="{1E410D58-1D79-4989-A2C5-30B971FB3BE9}">
      <dgm:prSet/>
      <dgm:spPr/>
      <dgm:t>
        <a:bodyPr/>
        <a:lstStyle/>
        <a:p>
          <a:endParaRPr lang="en-US"/>
        </a:p>
      </dgm:t>
    </dgm:pt>
    <dgm:pt modelId="{2C1ADE09-FEDB-48D6-8249-37B3B1A4FC3F}" type="sibTrans" cxnId="{1E410D58-1D79-4989-A2C5-30B971FB3BE9}">
      <dgm:prSet/>
      <dgm:spPr/>
      <dgm:t>
        <a:bodyPr/>
        <a:lstStyle/>
        <a:p>
          <a:endParaRPr lang="en-US"/>
        </a:p>
      </dgm:t>
    </dgm:pt>
    <dgm:pt modelId="{DA18196E-7191-44B3-9468-490E31DEB9CE}" type="pres">
      <dgm:prSet presAssocID="{9AF73A01-09A7-45C9-8694-A397BBA96563}" presName="root" presStyleCnt="0">
        <dgm:presLayoutVars>
          <dgm:dir/>
          <dgm:resizeHandles val="exact"/>
        </dgm:presLayoutVars>
      </dgm:prSet>
      <dgm:spPr/>
    </dgm:pt>
    <dgm:pt modelId="{C966FF91-4E5C-4831-A371-EF4EDDBF55EC}" type="pres">
      <dgm:prSet presAssocID="{C7ED7B00-50FC-4F46-9969-AACA3C053CB6}" presName="compNode" presStyleCnt="0"/>
      <dgm:spPr/>
    </dgm:pt>
    <dgm:pt modelId="{67CC5DD7-4458-4F0D-A5BC-6B0DE70267B8}" type="pres">
      <dgm:prSet presAssocID="{C7ED7B00-50FC-4F46-9969-AACA3C053CB6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mbulanza"/>
        </a:ext>
      </dgm:extLst>
    </dgm:pt>
    <dgm:pt modelId="{67792583-3898-4C52-9463-B6AC2B2BE4C7}" type="pres">
      <dgm:prSet presAssocID="{C7ED7B00-50FC-4F46-9969-AACA3C053CB6}" presName="spaceRect" presStyleCnt="0"/>
      <dgm:spPr/>
    </dgm:pt>
    <dgm:pt modelId="{AAF82C06-FB50-4F76-B1D2-18678E645924}" type="pres">
      <dgm:prSet presAssocID="{C7ED7B00-50FC-4F46-9969-AACA3C053CB6}" presName="textRect" presStyleLbl="revTx" presStyleIdx="0" presStyleCnt="4">
        <dgm:presLayoutVars>
          <dgm:chMax val="1"/>
          <dgm:chPref val="1"/>
        </dgm:presLayoutVars>
      </dgm:prSet>
      <dgm:spPr/>
    </dgm:pt>
    <dgm:pt modelId="{41069A09-55A2-43CF-9E85-4F1CCA74C137}" type="pres">
      <dgm:prSet presAssocID="{826AF8A5-1418-46E5-B949-2632F1B311BC}" presName="sibTrans" presStyleCnt="0"/>
      <dgm:spPr/>
    </dgm:pt>
    <dgm:pt modelId="{AC6E46CC-471A-4F66-BD9E-9CD93248BBA3}" type="pres">
      <dgm:prSet presAssocID="{65B1592A-C589-4E5F-910D-2A34F59D2DCB}" presName="compNode" presStyleCnt="0"/>
      <dgm:spPr/>
    </dgm:pt>
    <dgm:pt modelId="{D3B658D9-A76E-4570-8179-AEB7E7682612}" type="pres">
      <dgm:prSet presAssocID="{65B1592A-C589-4E5F-910D-2A34F59D2DCB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spedale"/>
        </a:ext>
      </dgm:extLst>
    </dgm:pt>
    <dgm:pt modelId="{B7630400-7B0B-434B-A28A-4FC5C5C2338C}" type="pres">
      <dgm:prSet presAssocID="{65B1592A-C589-4E5F-910D-2A34F59D2DCB}" presName="spaceRect" presStyleCnt="0"/>
      <dgm:spPr/>
    </dgm:pt>
    <dgm:pt modelId="{8F1DE72D-4050-4AA3-B499-DE8AF2F08623}" type="pres">
      <dgm:prSet presAssocID="{65B1592A-C589-4E5F-910D-2A34F59D2DCB}" presName="textRect" presStyleLbl="revTx" presStyleIdx="1" presStyleCnt="4">
        <dgm:presLayoutVars>
          <dgm:chMax val="1"/>
          <dgm:chPref val="1"/>
        </dgm:presLayoutVars>
      </dgm:prSet>
      <dgm:spPr/>
    </dgm:pt>
    <dgm:pt modelId="{4A691131-C3E9-4A92-B5A6-4B1797D02001}" type="pres">
      <dgm:prSet presAssocID="{426DD8BB-1452-4CD5-BECE-F771B8F42EBA}" presName="sibTrans" presStyleCnt="0"/>
      <dgm:spPr/>
    </dgm:pt>
    <dgm:pt modelId="{A1E8E2E6-340B-4771-BB60-16C73436EEC6}" type="pres">
      <dgm:prSet presAssocID="{39E35E04-B640-4922-B733-EA683A422B74}" presName="compNode" presStyleCnt="0"/>
      <dgm:spPr/>
    </dgm:pt>
    <dgm:pt modelId="{7258E140-00BD-40FF-8586-41272773E40C}" type="pres">
      <dgm:prSet presAssocID="{39E35E04-B640-4922-B733-EA683A422B74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ine"/>
        </a:ext>
      </dgm:extLst>
    </dgm:pt>
    <dgm:pt modelId="{028DB9F7-E3F4-4ABF-81FE-BF3EB3393DF5}" type="pres">
      <dgm:prSet presAssocID="{39E35E04-B640-4922-B733-EA683A422B74}" presName="spaceRect" presStyleCnt="0"/>
      <dgm:spPr/>
    </dgm:pt>
    <dgm:pt modelId="{08118C27-ADB0-435B-AC25-B2E0767E5890}" type="pres">
      <dgm:prSet presAssocID="{39E35E04-B640-4922-B733-EA683A422B74}" presName="textRect" presStyleLbl="revTx" presStyleIdx="2" presStyleCnt="4">
        <dgm:presLayoutVars>
          <dgm:chMax val="1"/>
          <dgm:chPref val="1"/>
        </dgm:presLayoutVars>
      </dgm:prSet>
      <dgm:spPr/>
    </dgm:pt>
    <dgm:pt modelId="{411EB492-7950-4287-B890-255D402639FB}" type="pres">
      <dgm:prSet presAssocID="{248FCE6F-B311-4A5A-922D-FC20A01561C1}" presName="sibTrans" presStyleCnt="0"/>
      <dgm:spPr/>
    </dgm:pt>
    <dgm:pt modelId="{015FEEAE-7E95-4AB9-8057-E5AC13845DE8}" type="pres">
      <dgm:prSet presAssocID="{0884AEFB-3098-45E1-B99F-68FD4137A32E}" presName="compNode" presStyleCnt="0"/>
      <dgm:spPr/>
    </dgm:pt>
    <dgm:pt modelId="{4CC492E3-9726-4A98-A068-86E8BB7881C8}" type="pres">
      <dgm:prSet presAssocID="{0884AEFB-3098-45E1-B99F-68FD4137A32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omo con bastone"/>
        </a:ext>
      </dgm:extLst>
    </dgm:pt>
    <dgm:pt modelId="{4CD336C0-5FD1-4494-80DB-4B6B1E931C46}" type="pres">
      <dgm:prSet presAssocID="{0884AEFB-3098-45E1-B99F-68FD4137A32E}" presName="spaceRect" presStyleCnt="0"/>
      <dgm:spPr/>
    </dgm:pt>
    <dgm:pt modelId="{BD50B540-30BC-41B6-8D45-8C04196EE666}" type="pres">
      <dgm:prSet presAssocID="{0884AEFB-3098-45E1-B99F-68FD4137A32E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70DC2203-800B-43A5-BF33-B251B4064989}" type="presOf" srcId="{39E35E04-B640-4922-B733-EA683A422B74}" destId="{08118C27-ADB0-435B-AC25-B2E0767E5890}" srcOrd="0" destOrd="0" presId="urn:microsoft.com/office/officeart/2018/2/layout/IconLabelList"/>
    <dgm:cxn modelId="{D5030723-6050-4016-956F-FDE927D7CC90}" srcId="{9AF73A01-09A7-45C9-8694-A397BBA96563}" destId="{C7ED7B00-50FC-4F46-9969-AACA3C053CB6}" srcOrd="0" destOrd="0" parTransId="{B4E4A9A7-006D-4C1B-A3DB-D778E3AFC749}" sibTransId="{826AF8A5-1418-46E5-B949-2632F1B311BC}"/>
    <dgm:cxn modelId="{8C22D669-8F5A-4AFC-B571-49498AE2B7C1}" type="presOf" srcId="{9AF73A01-09A7-45C9-8694-A397BBA96563}" destId="{DA18196E-7191-44B3-9468-490E31DEB9CE}" srcOrd="0" destOrd="0" presId="urn:microsoft.com/office/officeart/2018/2/layout/IconLabelList"/>
    <dgm:cxn modelId="{19477D52-71D3-4FB5-8431-500127FEE668}" type="presOf" srcId="{C7ED7B00-50FC-4F46-9969-AACA3C053CB6}" destId="{AAF82C06-FB50-4F76-B1D2-18678E645924}" srcOrd="0" destOrd="0" presId="urn:microsoft.com/office/officeart/2018/2/layout/IconLabelList"/>
    <dgm:cxn modelId="{1E410D58-1D79-4989-A2C5-30B971FB3BE9}" srcId="{9AF73A01-09A7-45C9-8694-A397BBA96563}" destId="{0884AEFB-3098-45E1-B99F-68FD4137A32E}" srcOrd="3" destOrd="0" parTransId="{CE405A19-D692-49BA-A911-CADD47F4979D}" sibTransId="{2C1ADE09-FEDB-48D6-8249-37B3B1A4FC3F}"/>
    <dgm:cxn modelId="{9370D359-F5EF-4781-AB50-69FFD2F6CE61}" type="presOf" srcId="{0884AEFB-3098-45E1-B99F-68FD4137A32E}" destId="{BD50B540-30BC-41B6-8D45-8C04196EE666}" srcOrd="0" destOrd="0" presId="urn:microsoft.com/office/officeart/2018/2/layout/IconLabelList"/>
    <dgm:cxn modelId="{16A7B9B4-46B2-48E9-B8F1-06CFC92AE01F}" type="presOf" srcId="{65B1592A-C589-4E5F-910D-2A34F59D2DCB}" destId="{8F1DE72D-4050-4AA3-B499-DE8AF2F08623}" srcOrd="0" destOrd="0" presId="urn:microsoft.com/office/officeart/2018/2/layout/IconLabelList"/>
    <dgm:cxn modelId="{6EE418C3-2DC7-404E-838A-C65230547874}" srcId="{9AF73A01-09A7-45C9-8694-A397BBA96563}" destId="{65B1592A-C589-4E5F-910D-2A34F59D2DCB}" srcOrd="1" destOrd="0" parTransId="{DE9A30A1-342A-450D-AC35-F82E519C9684}" sibTransId="{426DD8BB-1452-4CD5-BECE-F771B8F42EBA}"/>
    <dgm:cxn modelId="{497513E1-4C17-4C20-BB33-688D51233F72}" srcId="{9AF73A01-09A7-45C9-8694-A397BBA96563}" destId="{39E35E04-B640-4922-B733-EA683A422B74}" srcOrd="2" destOrd="0" parTransId="{785C1DE2-8ACB-4F60-8328-7EEE2D8D9574}" sibTransId="{248FCE6F-B311-4A5A-922D-FC20A01561C1}"/>
    <dgm:cxn modelId="{98F45617-756B-4EB1-86C5-EB972BFBB512}" type="presParOf" srcId="{DA18196E-7191-44B3-9468-490E31DEB9CE}" destId="{C966FF91-4E5C-4831-A371-EF4EDDBF55EC}" srcOrd="0" destOrd="0" presId="urn:microsoft.com/office/officeart/2018/2/layout/IconLabelList"/>
    <dgm:cxn modelId="{00C32DDF-366E-4778-9200-4688CE774F00}" type="presParOf" srcId="{C966FF91-4E5C-4831-A371-EF4EDDBF55EC}" destId="{67CC5DD7-4458-4F0D-A5BC-6B0DE70267B8}" srcOrd="0" destOrd="0" presId="urn:microsoft.com/office/officeart/2018/2/layout/IconLabelList"/>
    <dgm:cxn modelId="{641619FC-AC38-4420-B6DD-B2C5E587B63F}" type="presParOf" srcId="{C966FF91-4E5C-4831-A371-EF4EDDBF55EC}" destId="{67792583-3898-4C52-9463-B6AC2B2BE4C7}" srcOrd="1" destOrd="0" presId="urn:microsoft.com/office/officeart/2018/2/layout/IconLabelList"/>
    <dgm:cxn modelId="{8C3DCEF6-6BE5-4422-BECF-F327A34061D5}" type="presParOf" srcId="{C966FF91-4E5C-4831-A371-EF4EDDBF55EC}" destId="{AAF82C06-FB50-4F76-B1D2-18678E645924}" srcOrd="2" destOrd="0" presId="urn:microsoft.com/office/officeart/2018/2/layout/IconLabelList"/>
    <dgm:cxn modelId="{39C8967B-A11C-4F95-8109-326592AF2C41}" type="presParOf" srcId="{DA18196E-7191-44B3-9468-490E31DEB9CE}" destId="{41069A09-55A2-43CF-9E85-4F1CCA74C137}" srcOrd="1" destOrd="0" presId="urn:microsoft.com/office/officeart/2018/2/layout/IconLabelList"/>
    <dgm:cxn modelId="{2AF59F72-006C-4E21-AEAE-288FAE8EE969}" type="presParOf" srcId="{DA18196E-7191-44B3-9468-490E31DEB9CE}" destId="{AC6E46CC-471A-4F66-BD9E-9CD93248BBA3}" srcOrd="2" destOrd="0" presId="urn:microsoft.com/office/officeart/2018/2/layout/IconLabelList"/>
    <dgm:cxn modelId="{4714401C-A5A9-40B0-8836-5DDA55A84752}" type="presParOf" srcId="{AC6E46CC-471A-4F66-BD9E-9CD93248BBA3}" destId="{D3B658D9-A76E-4570-8179-AEB7E7682612}" srcOrd="0" destOrd="0" presId="urn:microsoft.com/office/officeart/2018/2/layout/IconLabelList"/>
    <dgm:cxn modelId="{18BE15A1-A7B7-4E76-AFD3-710803F5E103}" type="presParOf" srcId="{AC6E46CC-471A-4F66-BD9E-9CD93248BBA3}" destId="{B7630400-7B0B-434B-A28A-4FC5C5C2338C}" srcOrd="1" destOrd="0" presId="urn:microsoft.com/office/officeart/2018/2/layout/IconLabelList"/>
    <dgm:cxn modelId="{A9E19E70-A2C4-42DA-84B7-2EED12834591}" type="presParOf" srcId="{AC6E46CC-471A-4F66-BD9E-9CD93248BBA3}" destId="{8F1DE72D-4050-4AA3-B499-DE8AF2F08623}" srcOrd="2" destOrd="0" presId="urn:microsoft.com/office/officeart/2018/2/layout/IconLabelList"/>
    <dgm:cxn modelId="{14D06EC0-6ADD-42BD-B43A-EFEAC6744271}" type="presParOf" srcId="{DA18196E-7191-44B3-9468-490E31DEB9CE}" destId="{4A691131-C3E9-4A92-B5A6-4B1797D02001}" srcOrd="3" destOrd="0" presId="urn:microsoft.com/office/officeart/2018/2/layout/IconLabelList"/>
    <dgm:cxn modelId="{125EE98C-0D6E-4178-AE96-9382575A981E}" type="presParOf" srcId="{DA18196E-7191-44B3-9468-490E31DEB9CE}" destId="{A1E8E2E6-340B-4771-BB60-16C73436EEC6}" srcOrd="4" destOrd="0" presId="urn:microsoft.com/office/officeart/2018/2/layout/IconLabelList"/>
    <dgm:cxn modelId="{3F39B590-B521-4531-8610-92B6F4CB03CE}" type="presParOf" srcId="{A1E8E2E6-340B-4771-BB60-16C73436EEC6}" destId="{7258E140-00BD-40FF-8586-41272773E40C}" srcOrd="0" destOrd="0" presId="urn:microsoft.com/office/officeart/2018/2/layout/IconLabelList"/>
    <dgm:cxn modelId="{BA4AC023-0BFA-44F1-8903-00FE66638AA1}" type="presParOf" srcId="{A1E8E2E6-340B-4771-BB60-16C73436EEC6}" destId="{028DB9F7-E3F4-4ABF-81FE-BF3EB3393DF5}" srcOrd="1" destOrd="0" presId="urn:microsoft.com/office/officeart/2018/2/layout/IconLabelList"/>
    <dgm:cxn modelId="{6DB61C25-86C3-4D4B-B8CB-DC30A56AB24F}" type="presParOf" srcId="{A1E8E2E6-340B-4771-BB60-16C73436EEC6}" destId="{08118C27-ADB0-435B-AC25-B2E0767E5890}" srcOrd="2" destOrd="0" presId="urn:microsoft.com/office/officeart/2018/2/layout/IconLabelList"/>
    <dgm:cxn modelId="{51631CF4-9017-40FC-BF17-0C0946141EA5}" type="presParOf" srcId="{DA18196E-7191-44B3-9468-490E31DEB9CE}" destId="{411EB492-7950-4287-B890-255D402639FB}" srcOrd="5" destOrd="0" presId="urn:microsoft.com/office/officeart/2018/2/layout/IconLabelList"/>
    <dgm:cxn modelId="{D500DA13-E9C0-487A-844B-6BD1C3FD80BA}" type="presParOf" srcId="{DA18196E-7191-44B3-9468-490E31DEB9CE}" destId="{015FEEAE-7E95-4AB9-8057-E5AC13845DE8}" srcOrd="6" destOrd="0" presId="urn:microsoft.com/office/officeart/2018/2/layout/IconLabelList"/>
    <dgm:cxn modelId="{801E1612-F555-4AC8-A3BD-0781D0F912E8}" type="presParOf" srcId="{015FEEAE-7E95-4AB9-8057-E5AC13845DE8}" destId="{4CC492E3-9726-4A98-A068-86E8BB7881C8}" srcOrd="0" destOrd="0" presId="urn:microsoft.com/office/officeart/2018/2/layout/IconLabelList"/>
    <dgm:cxn modelId="{D4600D93-17AA-4583-B1AF-5ADF9E0C8FD1}" type="presParOf" srcId="{015FEEAE-7E95-4AB9-8057-E5AC13845DE8}" destId="{4CD336C0-5FD1-4494-80DB-4B6B1E931C46}" srcOrd="1" destOrd="0" presId="urn:microsoft.com/office/officeart/2018/2/layout/IconLabelList"/>
    <dgm:cxn modelId="{F85C077A-8C38-4FBE-9DE0-39CB43B14056}" type="presParOf" srcId="{015FEEAE-7E95-4AB9-8057-E5AC13845DE8}" destId="{BD50B540-30BC-41B6-8D45-8C04196EE666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1C79EB-3116-4BCC-B109-4F27C8C57F61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46A52F0-B57B-4567-8580-F1748815BFF0}">
      <dgm:prSet/>
      <dgm:spPr/>
      <dgm:t>
        <a:bodyPr/>
        <a:lstStyle/>
        <a:p>
          <a:r>
            <a:rPr lang="it-IT" noProof="0"/>
            <a:t>Ambientazione</a:t>
          </a:r>
        </a:p>
      </dgm:t>
    </dgm:pt>
    <dgm:pt modelId="{3CF728EA-0481-45E1-BD17-5D3532E29865}" type="parTrans" cxnId="{1B8FBF69-C995-47EA-AA5F-9019F4657B1D}">
      <dgm:prSet/>
      <dgm:spPr/>
      <dgm:t>
        <a:bodyPr/>
        <a:lstStyle/>
        <a:p>
          <a:endParaRPr lang="en-US"/>
        </a:p>
      </dgm:t>
    </dgm:pt>
    <dgm:pt modelId="{C08264DC-CC0D-4266-910F-3599B8C59943}" type="sibTrans" cxnId="{1B8FBF69-C995-47EA-AA5F-9019F4657B1D}">
      <dgm:prSet/>
      <dgm:spPr/>
      <dgm:t>
        <a:bodyPr/>
        <a:lstStyle/>
        <a:p>
          <a:endParaRPr lang="en-US"/>
        </a:p>
      </dgm:t>
    </dgm:pt>
    <dgm:pt modelId="{6A1DEEDB-C718-4832-981D-68DC6A3EDDEF}">
      <dgm:prSet/>
      <dgm:spPr/>
      <dgm:t>
        <a:bodyPr/>
        <a:lstStyle/>
        <a:p>
          <a:r>
            <a:rPr lang="it-IT"/>
            <a:t>Soggetti eleggibili</a:t>
          </a:r>
          <a:endParaRPr lang="en-US"/>
        </a:p>
      </dgm:t>
    </dgm:pt>
    <dgm:pt modelId="{4C186917-2488-4816-BD6A-322A2F4ABF33}" type="parTrans" cxnId="{1B9B2460-0A50-4101-9623-04325607CFE5}">
      <dgm:prSet/>
      <dgm:spPr/>
      <dgm:t>
        <a:bodyPr/>
        <a:lstStyle/>
        <a:p>
          <a:endParaRPr lang="en-US"/>
        </a:p>
      </dgm:t>
    </dgm:pt>
    <dgm:pt modelId="{B6CB4E44-6BAE-4AE1-ACDE-83DE24B78FBD}" type="sibTrans" cxnId="{1B9B2460-0A50-4101-9623-04325607CFE5}">
      <dgm:prSet/>
      <dgm:spPr/>
      <dgm:t>
        <a:bodyPr/>
        <a:lstStyle/>
        <a:p>
          <a:endParaRPr lang="en-US"/>
        </a:p>
      </dgm:t>
    </dgm:pt>
    <dgm:pt modelId="{32288E40-34FF-434D-82D7-62A3650BB00F}">
      <dgm:prSet/>
      <dgm:spPr/>
      <dgm:t>
        <a:bodyPr/>
        <a:lstStyle/>
        <a:p>
          <a:r>
            <a:rPr lang="it-IT"/>
            <a:t>Nota ipertensione</a:t>
          </a:r>
          <a:endParaRPr lang="en-US"/>
        </a:p>
      </dgm:t>
    </dgm:pt>
    <dgm:pt modelId="{2527F4AB-F1F4-4810-852C-572B72A3611A}" type="parTrans" cxnId="{419B1290-DD32-4CE8-8AA5-7969983F2322}">
      <dgm:prSet/>
      <dgm:spPr/>
      <dgm:t>
        <a:bodyPr/>
        <a:lstStyle/>
        <a:p>
          <a:endParaRPr lang="en-US"/>
        </a:p>
      </dgm:t>
    </dgm:pt>
    <dgm:pt modelId="{21452F25-D98A-401C-ADE6-085188E7975C}" type="sibTrans" cxnId="{419B1290-DD32-4CE8-8AA5-7969983F2322}">
      <dgm:prSet/>
      <dgm:spPr/>
      <dgm:t>
        <a:bodyPr/>
        <a:lstStyle/>
        <a:p>
          <a:endParaRPr lang="en-US"/>
        </a:p>
      </dgm:t>
    </dgm:pt>
    <dgm:pt modelId="{6C6B1E35-CDD9-4845-8C0B-F5567939220C}">
      <dgm:prSet/>
      <dgm:spPr/>
      <dgm:t>
        <a:bodyPr/>
        <a:lstStyle/>
        <a:p>
          <a:r>
            <a:rPr lang="it-IT"/>
            <a:t>&gt; 18 anni</a:t>
          </a:r>
          <a:endParaRPr lang="en-US"/>
        </a:p>
      </dgm:t>
    </dgm:pt>
    <dgm:pt modelId="{B2AA17E2-5B6B-413D-B3AF-4B1007895663}" type="parTrans" cxnId="{F131CCE0-2FF9-4851-8E7A-B9DA4DA0195E}">
      <dgm:prSet/>
      <dgm:spPr/>
      <dgm:t>
        <a:bodyPr/>
        <a:lstStyle/>
        <a:p>
          <a:endParaRPr lang="en-US"/>
        </a:p>
      </dgm:t>
    </dgm:pt>
    <dgm:pt modelId="{B3827DE3-A90A-47A7-B1DC-4D40CFE08F00}" type="sibTrans" cxnId="{F131CCE0-2FF9-4851-8E7A-B9DA4DA0195E}">
      <dgm:prSet/>
      <dgm:spPr/>
      <dgm:t>
        <a:bodyPr/>
        <a:lstStyle/>
        <a:p>
          <a:endParaRPr lang="en-US"/>
        </a:p>
      </dgm:t>
    </dgm:pt>
    <dgm:pt modelId="{487B1DA8-6773-410B-8501-F387992C6F3D}">
      <dgm:prSet/>
      <dgm:spPr/>
      <dgm:t>
        <a:bodyPr/>
        <a:lstStyle/>
        <a:p>
          <a:r>
            <a:rPr lang="it-IT"/>
            <a:t>In grado di parlare e comprendere la lingua italiana</a:t>
          </a:r>
          <a:endParaRPr lang="en-US"/>
        </a:p>
      </dgm:t>
    </dgm:pt>
    <dgm:pt modelId="{8BEF938C-C453-4D96-8D70-DA73752CB624}" type="parTrans" cxnId="{FD58FA04-2068-40B3-842D-EEA4A7BEA4BE}">
      <dgm:prSet/>
      <dgm:spPr/>
      <dgm:t>
        <a:bodyPr/>
        <a:lstStyle/>
        <a:p>
          <a:endParaRPr lang="en-US"/>
        </a:p>
      </dgm:t>
    </dgm:pt>
    <dgm:pt modelId="{7AC125C2-642E-4785-AB8C-849DE1C5CFCA}" type="sibTrans" cxnId="{FD58FA04-2068-40B3-842D-EEA4A7BEA4BE}">
      <dgm:prSet/>
      <dgm:spPr/>
      <dgm:t>
        <a:bodyPr/>
        <a:lstStyle/>
        <a:p>
          <a:endParaRPr lang="en-US"/>
        </a:p>
      </dgm:t>
    </dgm:pt>
    <dgm:pt modelId="{F0DAFF40-99CB-4493-8198-D4CA25148C4F}">
      <dgm:prSet/>
      <dgm:spPr/>
      <dgm:t>
        <a:bodyPr/>
        <a:lstStyle/>
        <a:p>
          <a:r>
            <a:rPr lang="it-IT"/>
            <a:t>Giudicati dall’esaminatore in grado di affrontare il questionario</a:t>
          </a:r>
          <a:endParaRPr lang="en-US"/>
        </a:p>
      </dgm:t>
    </dgm:pt>
    <dgm:pt modelId="{5C157CC6-B26C-4D66-8607-EADC63FB5B8E}" type="parTrans" cxnId="{13DD48E5-CCD4-4B7E-A854-D39E6BFB7A98}">
      <dgm:prSet/>
      <dgm:spPr/>
      <dgm:t>
        <a:bodyPr/>
        <a:lstStyle/>
        <a:p>
          <a:endParaRPr lang="en-US"/>
        </a:p>
      </dgm:t>
    </dgm:pt>
    <dgm:pt modelId="{76B3D86F-E4FA-4414-AC80-A5D0E29D0E1C}" type="sibTrans" cxnId="{13DD48E5-CCD4-4B7E-A854-D39E6BFB7A98}">
      <dgm:prSet/>
      <dgm:spPr/>
      <dgm:t>
        <a:bodyPr/>
        <a:lstStyle/>
        <a:p>
          <a:endParaRPr lang="en-US"/>
        </a:p>
      </dgm:t>
    </dgm:pt>
    <dgm:pt modelId="{3D192D57-4790-4B47-AE7A-5FB1D13EA6F5}">
      <dgm:prSet/>
      <dgm:spPr/>
      <dgm:t>
        <a:bodyPr/>
        <a:lstStyle/>
        <a:p>
          <a:r>
            <a:rPr lang="it-IT"/>
            <a:t>Dati anagrafici e clinici</a:t>
          </a:r>
          <a:endParaRPr lang="en-US"/>
        </a:p>
      </dgm:t>
    </dgm:pt>
    <dgm:pt modelId="{FE08CF86-5C5F-4283-B589-CB44BEAAC839}" type="parTrans" cxnId="{383CD870-69C1-458A-B3EC-605EFB4D3AC7}">
      <dgm:prSet/>
      <dgm:spPr/>
      <dgm:t>
        <a:bodyPr/>
        <a:lstStyle/>
        <a:p>
          <a:endParaRPr lang="en-US"/>
        </a:p>
      </dgm:t>
    </dgm:pt>
    <dgm:pt modelId="{8DA5DB89-E4F2-4FEA-9EA8-6DA2E9BA3593}" type="sibTrans" cxnId="{383CD870-69C1-458A-B3EC-605EFB4D3AC7}">
      <dgm:prSet/>
      <dgm:spPr/>
      <dgm:t>
        <a:bodyPr/>
        <a:lstStyle/>
        <a:p>
          <a:endParaRPr lang="en-US"/>
        </a:p>
      </dgm:t>
    </dgm:pt>
    <dgm:pt modelId="{8CEA488A-AF72-4ADC-82D2-B05C7A75E323}">
      <dgm:prSet/>
      <dgm:spPr/>
      <dgm:t>
        <a:bodyPr/>
        <a:lstStyle/>
        <a:p>
          <a:r>
            <a:rPr lang="it-IT"/>
            <a:t>Sesso</a:t>
          </a:r>
          <a:endParaRPr lang="en-US"/>
        </a:p>
      </dgm:t>
    </dgm:pt>
    <dgm:pt modelId="{788E1A3C-4C45-4147-984F-8FE522C6A354}" type="parTrans" cxnId="{F4EBFA65-D466-4D37-B7F2-61A3C8EDF50E}">
      <dgm:prSet/>
      <dgm:spPr/>
      <dgm:t>
        <a:bodyPr/>
        <a:lstStyle/>
        <a:p>
          <a:endParaRPr lang="en-US"/>
        </a:p>
      </dgm:t>
    </dgm:pt>
    <dgm:pt modelId="{B3F18E72-4F7C-4E82-A33A-372EDD62A10E}" type="sibTrans" cxnId="{F4EBFA65-D466-4D37-B7F2-61A3C8EDF50E}">
      <dgm:prSet/>
      <dgm:spPr/>
      <dgm:t>
        <a:bodyPr/>
        <a:lstStyle/>
        <a:p>
          <a:endParaRPr lang="en-US"/>
        </a:p>
      </dgm:t>
    </dgm:pt>
    <dgm:pt modelId="{41305C92-1043-411C-ACD2-7CE2C54B2DDE}">
      <dgm:prSet/>
      <dgm:spPr/>
      <dgm:t>
        <a:bodyPr/>
        <a:lstStyle/>
        <a:p>
          <a:r>
            <a:rPr lang="it-IT"/>
            <a:t>Età</a:t>
          </a:r>
          <a:endParaRPr lang="en-US"/>
        </a:p>
      </dgm:t>
    </dgm:pt>
    <dgm:pt modelId="{0DBC4E7F-C893-4097-8E16-27A3E7503581}" type="parTrans" cxnId="{4FB5217D-8B8C-418E-A2AD-1746EF7406CF}">
      <dgm:prSet/>
      <dgm:spPr/>
      <dgm:t>
        <a:bodyPr/>
        <a:lstStyle/>
        <a:p>
          <a:endParaRPr lang="en-US"/>
        </a:p>
      </dgm:t>
    </dgm:pt>
    <dgm:pt modelId="{6BD2F94A-BF6C-43A8-914E-F6924FA16A4D}" type="sibTrans" cxnId="{4FB5217D-8B8C-418E-A2AD-1746EF7406CF}">
      <dgm:prSet/>
      <dgm:spPr/>
      <dgm:t>
        <a:bodyPr/>
        <a:lstStyle/>
        <a:p>
          <a:endParaRPr lang="en-US"/>
        </a:p>
      </dgm:t>
    </dgm:pt>
    <dgm:pt modelId="{DD5C06A1-ED94-4D14-8AB6-5D34551901CA}">
      <dgm:prSet/>
      <dgm:spPr/>
      <dgm:t>
        <a:bodyPr/>
        <a:lstStyle/>
        <a:p>
          <a:r>
            <a:rPr lang="it-IT"/>
            <a:t>Fumo</a:t>
          </a:r>
          <a:endParaRPr lang="en-US"/>
        </a:p>
      </dgm:t>
    </dgm:pt>
    <dgm:pt modelId="{92B71D29-26AA-4A32-8A1B-C5DD53F243C0}" type="parTrans" cxnId="{40D924CD-824C-4B6D-B959-EDB6C2FD8FBA}">
      <dgm:prSet/>
      <dgm:spPr/>
      <dgm:t>
        <a:bodyPr/>
        <a:lstStyle/>
        <a:p>
          <a:endParaRPr lang="en-US"/>
        </a:p>
      </dgm:t>
    </dgm:pt>
    <dgm:pt modelId="{CD009E1B-B59F-4CC1-8841-F87516DF4E15}" type="sibTrans" cxnId="{40D924CD-824C-4B6D-B959-EDB6C2FD8FBA}">
      <dgm:prSet/>
      <dgm:spPr/>
      <dgm:t>
        <a:bodyPr/>
        <a:lstStyle/>
        <a:p>
          <a:endParaRPr lang="en-US"/>
        </a:p>
      </dgm:t>
    </dgm:pt>
    <dgm:pt modelId="{DF69CFC5-C1C6-4C77-8685-746E02CCF5C4}">
      <dgm:prSet/>
      <dgm:spPr/>
      <dgm:t>
        <a:bodyPr/>
        <a:lstStyle/>
        <a:p>
          <a:r>
            <a:rPr lang="it-IT"/>
            <a:t>Pressione arteriosa sistolica e diastolica</a:t>
          </a:r>
          <a:endParaRPr lang="en-US"/>
        </a:p>
      </dgm:t>
    </dgm:pt>
    <dgm:pt modelId="{2A136D3D-0FE2-43D9-B236-E45893EFB805}" type="parTrans" cxnId="{D76CFAB7-4FFD-48C6-A416-D6B33E9F58C5}">
      <dgm:prSet/>
      <dgm:spPr/>
      <dgm:t>
        <a:bodyPr/>
        <a:lstStyle/>
        <a:p>
          <a:endParaRPr lang="en-US"/>
        </a:p>
      </dgm:t>
    </dgm:pt>
    <dgm:pt modelId="{5FEE453B-9B1C-4579-9987-6100746014FE}" type="sibTrans" cxnId="{D76CFAB7-4FFD-48C6-A416-D6B33E9F58C5}">
      <dgm:prSet/>
      <dgm:spPr/>
      <dgm:t>
        <a:bodyPr/>
        <a:lstStyle/>
        <a:p>
          <a:endParaRPr lang="en-US"/>
        </a:p>
      </dgm:t>
    </dgm:pt>
    <dgm:pt modelId="{9731C422-A32D-4089-BEC5-4306B570E80D}">
      <dgm:prSet/>
      <dgm:spPr/>
      <dgm:t>
        <a:bodyPr/>
        <a:lstStyle/>
        <a:p>
          <a:r>
            <a:rPr lang="it-IT"/>
            <a:t>Colesterolo totale</a:t>
          </a:r>
          <a:endParaRPr lang="en-US"/>
        </a:p>
      </dgm:t>
    </dgm:pt>
    <dgm:pt modelId="{D6DC559A-C5B6-4354-AC55-71000CD3D2E1}" type="parTrans" cxnId="{DB87A484-1186-4FE4-BEC1-0FC49BD2A7A6}">
      <dgm:prSet/>
      <dgm:spPr/>
      <dgm:t>
        <a:bodyPr/>
        <a:lstStyle/>
        <a:p>
          <a:endParaRPr lang="en-US"/>
        </a:p>
      </dgm:t>
    </dgm:pt>
    <dgm:pt modelId="{A4401620-B0D9-4B52-B5E6-79C63EE3FAE5}" type="sibTrans" cxnId="{DB87A484-1186-4FE4-BEC1-0FC49BD2A7A6}">
      <dgm:prSet/>
      <dgm:spPr/>
      <dgm:t>
        <a:bodyPr/>
        <a:lstStyle/>
        <a:p>
          <a:endParaRPr lang="en-US"/>
        </a:p>
      </dgm:t>
    </dgm:pt>
    <dgm:pt modelId="{3F842B84-D33D-4D1F-A32D-A5E7898D27D3}">
      <dgm:prSet/>
      <dgm:spPr/>
      <dgm:t>
        <a:bodyPr/>
        <a:lstStyle/>
        <a:p>
          <a:r>
            <a:rPr lang="it-IT"/>
            <a:t>Esenzione per reddito</a:t>
          </a:r>
          <a:endParaRPr lang="en-US"/>
        </a:p>
      </dgm:t>
    </dgm:pt>
    <dgm:pt modelId="{B3C618C9-8125-4819-B431-E92F968BBEF6}" type="parTrans" cxnId="{4BE09F9B-84F0-4F44-9929-1B06AE3C631B}">
      <dgm:prSet/>
      <dgm:spPr/>
      <dgm:t>
        <a:bodyPr/>
        <a:lstStyle/>
        <a:p>
          <a:endParaRPr lang="en-US"/>
        </a:p>
      </dgm:t>
    </dgm:pt>
    <dgm:pt modelId="{FD8C73D1-724A-4AE2-824A-9129A4222993}" type="sibTrans" cxnId="{4BE09F9B-84F0-4F44-9929-1B06AE3C631B}">
      <dgm:prSet/>
      <dgm:spPr/>
      <dgm:t>
        <a:bodyPr/>
        <a:lstStyle/>
        <a:p>
          <a:endParaRPr lang="en-US"/>
        </a:p>
      </dgm:t>
    </dgm:pt>
    <dgm:pt modelId="{A19690E9-1D16-49CD-84E3-3E804D3E8A25}">
      <dgm:prSet/>
      <dgm:spPr/>
      <dgm:t>
        <a:bodyPr/>
        <a:lstStyle/>
        <a:p>
          <a:r>
            <a:rPr lang="en-US"/>
            <a:t>Studio del MMG</a:t>
          </a:r>
        </a:p>
      </dgm:t>
    </dgm:pt>
    <dgm:pt modelId="{2ED85F0C-7C48-4C59-BD70-752A53109B4D}" type="parTrans" cxnId="{1143A606-6983-4526-BBD6-45C1979203AD}">
      <dgm:prSet/>
      <dgm:spPr/>
      <dgm:t>
        <a:bodyPr/>
        <a:lstStyle/>
        <a:p>
          <a:endParaRPr lang="it-IT"/>
        </a:p>
      </dgm:t>
    </dgm:pt>
    <dgm:pt modelId="{5CA8942C-050B-48D6-B21F-663847B3BAB4}" type="sibTrans" cxnId="{1143A606-6983-4526-BBD6-45C1979203AD}">
      <dgm:prSet/>
      <dgm:spPr/>
      <dgm:t>
        <a:bodyPr/>
        <a:lstStyle/>
        <a:p>
          <a:endParaRPr lang="it-IT"/>
        </a:p>
      </dgm:t>
    </dgm:pt>
    <dgm:pt modelId="{CBE2824C-3C7E-4992-B5ED-ED36337A8A4C}">
      <dgm:prSet/>
      <dgm:spPr/>
      <dgm:t>
        <a:bodyPr/>
        <a:lstStyle/>
        <a:p>
          <a:r>
            <a:rPr lang="en-US"/>
            <a:t>11 medici </a:t>
          </a:r>
          <a:r>
            <a:rPr lang="it-IT" noProof="0"/>
            <a:t>partecipanti</a:t>
          </a:r>
        </a:p>
      </dgm:t>
    </dgm:pt>
    <dgm:pt modelId="{26257F51-35D6-488E-B2BE-FC75E605F15C}" type="parTrans" cxnId="{9FFE5ECE-436B-4DE0-BD26-2451AF8D6D50}">
      <dgm:prSet/>
      <dgm:spPr/>
      <dgm:t>
        <a:bodyPr/>
        <a:lstStyle/>
        <a:p>
          <a:endParaRPr lang="it-IT"/>
        </a:p>
      </dgm:t>
    </dgm:pt>
    <dgm:pt modelId="{7576F372-216D-4089-B38F-7BE0394861D0}" type="sibTrans" cxnId="{9FFE5ECE-436B-4DE0-BD26-2451AF8D6D50}">
      <dgm:prSet/>
      <dgm:spPr/>
      <dgm:t>
        <a:bodyPr/>
        <a:lstStyle/>
        <a:p>
          <a:endParaRPr lang="it-IT"/>
        </a:p>
      </dgm:t>
    </dgm:pt>
    <dgm:pt modelId="{2A28484A-93C1-4CAB-9366-1047321B37D3}">
      <dgm:prSet/>
      <dgm:spPr/>
      <dgm:t>
        <a:bodyPr/>
        <a:lstStyle/>
        <a:p>
          <a:r>
            <a:rPr lang="it-IT" noProof="0"/>
            <a:t>Analisi</a:t>
          </a:r>
          <a:r>
            <a:rPr lang="en-US"/>
            <a:t> </a:t>
          </a:r>
          <a:r>
            <a:rPr lang="it-IT" noProof="0"/>
            <a:t>statistica</a:t>
          </a:r>
        </a:p>
      </dgm:t>
    </dgm:pt>
    <dgm:pt modelId="{4DA95014-ABAB-46FB-B6CF-4A7DD473EE4B}" type="parTrans" cxnId="{9CB4DC78-B6DC-49FF-BDDA-A0D27910588F}">
      <dgm:prSet/>
      <dgm:spPr/>
      <dgm:t>
        <a:bodyPr/>
        <a:lstStyle/>
        <a:p>
          <a:endParaRPr lang="it-IT"/>
        </a:p>
      </dgm:t>
    </dgm:pt>
    <dgm:pt modelId="{549E765D-25D3-4CE3-BAFC-36F3A85238E0}" type="sibTrans" cxnId="{9CB4DC78-B6DC-49FF-BDDA-A0D27910588F}">
      <dgm:prSet/>
      <dgm:spPr/>
      <dgm:t>
        <a:bodyPr/>
        <a:lstStyle/>
        <a:p>
          <a:endParaRPr lang="it-IT"/>
        </a:p>
      </dgm:t>
    </dgm:pt>
    <dgm:pt modelId="{AA130315-24EF-43CD-9FD9-BD2A8B0876C9}">
      <dgm:prSet/>
      <dgm:spPr/>
      <dgm:t>
        <a:bodyPr/>
        <a:lstStyle/>
        <a:p>
          <a:r>
            <a:rPr lang="en-US"/>
            <a:t>171 </a:t>
          </a:r>
          <a:r>
            <a:rPr lang="it-IT" noProof="0"/>
            <a:t>soggetti</a:t>
          </a:r>
          <a:r>
            <a:rPr lang="en-US"/>
            <a:t> </a:t>
          </a:r>
          <a:r>
            <a:rPr lang="it-IT" noProof="0"/>
            <a:t>inclusi</a:t>
          </a:r>
        </a:p>
      </dgm:t>
    </dgm:pt>
    <dgm:pt modelId="{EE5B7727-AC9D-406C-99CA-E92AA629EAE9}" type="parTrans" cxnId="{9C42B7DC-F9D4-4E54-9862-5167EDD52631}">
      <dgm:prSet/>
      <dgm:spPr/>
      <dgm:t>
        <a:bodyPr/>
        <a:lstStyle/>
        <a:p>
          <a:endParaRPr lang="it-IT"/>
        </a:p>
      </dgm:t>
    </dgm:pt>
    <dgm:pt modelId="{7CB49247-CDAE-4DE5-9E1F-503E40AA94C1}" type="sibTrans" cxnId="{9C42B7DC-F9D4-4E54-9862-5167EDD52631}">
      <dgm:prSet/>
      <dgm:spPr/>
      <dgm:t>
        <a:bodyPr/>
        <a:lstStyle/>
        <a:p>
          <a:endParaRPr lang="it-IT"/>
        </a:p>
      </dgm:t>
    </dgm:pt>
    <dgm:pt modelId="{7BCE1987-BF45-409E-B69C-13C17391D7F5}">
      <dgm:prSet/>
      <dgm:spPr/>
      <dgm:t>
        <a:bodyPr/>
        <a:lstStyle/>
        <a:p>
          <a:r>
            <a:rPr lang="it-IT" noProof="0"/>
            <a:t>Opportuni</a:t>
          </a:r>
          <a:r>
            <a:rPr lang="en-US"/>
            <a:t> test di </a:t>
          </a:r>
          <a:r>
            <a:rPr lang="it-IT" noProof="0"/>
            <a:t>ipotesi e analisi multivariata</a:t>
          </a:r>
        </a:p>
      </dgm:t>
    </dgm:pt>
    <dgm:pt modelId="{5A20D33D-2867-4AC0-8240-C72ECEE80109}" type="parTrans" cxnId="{D4CB1CE6-D96F-4504-9767-58362139E48E}">
      <dgm:prSet/>
      <dgm:spPr/>
      <dgm:t>
        <a:bodyPr/>
        <a:lstStyle/>
        <a:p>
          <a:endParaRPr lang="it-IT"/>
        </a:p>
      </dgm:t>
    </dgm:pt>
    <dgm:pt modelId="{B2C005BF-4495-48D3-8EEF-2A623785DE62}" type="sibTrans" cxnId="{D4CB1CE6-D96F-4504-9767-58362139E48E}">
      <dgm:prSet/>
      <dgm:spPr/>
      <dgm:t>
        <a:bodyPr/>
        <a:lstStyle/>
        <a:p>
          <a:endParaRPr lang="it-IT"/>
        </a:p>
      </dgm:t>
    </dgm:pt>
    <dgm:pt modelId="{8020D09F-8D73-4449-B6EA-4DAE320340D1}" type="pres">
      <dgm:prSet presAssocID="{471C79EB-3116-4BCC-B109-4F27C8C57F61}" presName="linear" presStyleCnt="0">
        <dgm:presLayoutVars>
          <dgm:dir/>
          <dgm:animLvl val="lvl"/>
          <dgm:resizeHandles val="exact"/>
        </dgm:presLayoutVars>
      </dgm:prSet>
      <dgm:spPr/>
    </dgm:pt>
    <dgm:pt modelId="{B4B61641-1574-423A-BDB2-3157121E7370}" type="pres">
      <dgm:prSet presAssocID="{646A52F0-B57B-4567-8580-F1748815BFF0}" presName="parentLin" presStyleCnt="0"/>
      <dgm:spPr/>
    </dgm:pt>
    <dgm:pt modelId="{EF14C0EB-20AC-44AE-AA02-7DBFC40649D4}" type="pres">
      <dgm:prSet presAssocID="{646A52F0-B57B-4567-8580-F1748815BFF0}" presName="parentLeftMargin" presStyleLbl="node1" presStyleIdx="0" presStyleCnt="4"/>
      <dgm:spPr/>
    </dgm:pt>
    <dgm:pt modelId="{D9EEC3F9-77D5-43FF-B2A1-610CF0C729D2}" type="pres">
      <dgm:prSet presAssocID="{646A52F0-B57B-4567-8580-F1748815BFF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253EE07-AF5C-4512-BE23-826ADF71C8BA}" type="pres">
      <dgm:prSet presAssocID="{646A52F0-B57B-4567-8580-F1748815BFF0}" presName="negativeSpace" presStyleCnt="0"/>
      <dgm:spPr/>
    </dgm:pt>
    <dgm:pt modelId="{0F1DA573-E700-4CDC-9728-BC365192B95B}" type="pres">
      <dgm:prSet presAssocID="{646A52F0-B57B-4567-8580-F1748815BFF0}" presName="childText" presStyleLbl="conFgAcc1" presStyleIdx="0" presStyleCnt="4">
        <dgm:presLayoutVars>
          <dgm:bulletEnabled val="1"/>
        </dgm:presLayoutVars>
      </dgm:prSet>
      <dgm:spPr/>
    </dgm:pt>
    <dgm:pt modelId="{1EE169B7-748B-461D-9851-23999ED73B0A}" type="pres">
      <dgm:prSet presAssocID="{C08264DC-CC0D-4266-910F-3599B8C59943}" presName="spaceBetweenRectangles" presStyleCnt="0"/>
      <dgm:spPr/>
    </dgm:pt>
    <dgm:pt modelId="{5C2565AC-D33D-4D60-9A3A-09F9611BE7C9}" type="pres">
      <dgm:prSet presAssocID="{6A1DEEDB-C718-4832-981D-68DC6A3EDDEF}" presName="parentLin" presStyleCnt="0"/>
      <dgm:spPr/>
    </dgm:pt>
    <dgm:pt modelId="{AF70E36E-FC78-4386-A988-29E1C9FE920C}" type="pres">
      <dgm:prSet presAssocID="{6A1DEEDB-C718-4832-981D-68DC6A3EDDEF}" presName="parentLeftMargin" presStyleLbl="node1" presStyleIdx="0" presStyleCnt="4"/>
      <dgm:spPr/>
    </dgm:pt>
    <dgm:pt modelId="{AAE7C81B-A728-4E35-A57F-10AF64EBA9F4}" type="pres">
      <dgm:prSet presAssocID="{6A1DEEDB-C718-4832-981D-68DC6A3EDDE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AF780E3-0E78-412D-AA2C-94200CD1772F}" type="pres">
      <dgm:prSet presAssocID="{6A1DEEDB-C718-4832-981D-68DC6A3EDDEF}" presName="negativeSpace" presStyleCnt="0"/>
      <dgm:spPr/>
    </dgm:pt>
    <dgm:pt modelId="{1DF52370-ECB3-483A-817A-BCE62B412E0C}" type="pres">
      <dgm:prSet presAssocID="{6A1DEEDB-C718-4832-981D-68DC6A3EDDEF}" presName="childText" presStyleLbl="conFgAcc1" presStyleIdx="1" presStyleCnt="4">
        <dgm:presLayoutVars>
          <dgm:bulletEnabled val="1"/>
        </dgm:presLayoutVars>
      </dgm:prSet>
      <dgm:spPr/>
    </dgm:pt>
    <dgm:pt modelId="{80137362-1AE6-4F60-8DBA-8A6E28EE15F6}" type="pres">
      <dgm:prSet presAssocID="{B6CB4E44-6BAE-4AE1-ACDE-83DE24B78FBD}" presName="spaceBetweenRectangles" presStyleCnt="0"/>
      <dgm:spPr/>
    </dgm:pt>
    <dgm:pt modelId="{DDB7F82A-A2EE-46D8-9F96-99598D3BF195}" type="pres">
      <dgm:prSet presAssocID="{3D192D57-4790-4B47-AE7A-5FB1D13EA6F5}" presName="parentLin" presStyleCnt="0"/>
      <dgm:spPr/>
    </dgm:pt>
    <dgm:pt modelId="{98A111A3-5CED-4609-B0E2-C512C32A7359}" type="pres">
      <dgm:prSet presAssocID="{3D192D57-4790-4B47-AE7A-5FB1D13EA6F5}" presName="parentLeftMargin" presStyleLbl="node1" presStyleIdx="1" presStyleCnt="4"/>
      <dgm:spPr/>
    </dgm:pt>
    <dgm:pt modelId="{6FF411E1-34E3-4C93-A1AA-505F036A4210}" type="pres">
      <dgm:prSet presAssocID="{3D192D57-4790-4B47-AE7A-5FB1D13EA6F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C1538A0-CAF7-4832-ACF7-AFCD28C42DF6}" type="pres">
      <dgm:prSet presAssocID="{3D192D57-4790-4B47-AE7A-5FB1D13EA6F5}" presName="negativeSpace" presStyleCnt="0"/>
      <dgm:spPr/>
    </dgm:pt>
    <dgm:pt modelId="{C92D488B-DF4A-4812-A593-599AD59BA57E}" type="pres">
      <dgm:prSet presAssocID="{3D192D57-4790-4B47-AE7A-5FB1D13EA6F5}" presName="childText" presStyleLbl="conFgAcc1" presStyleIdx="2" presStyleCnt="4">
        <dgm:presLayoutVars>
          <dgm:bulletEnabled val="1"/>
        </dgm:presLayoutVars>
      </dgm:prSet>
      <dgm:spPr/>
    </dgm:pt>
    <dgm:pt modelId="{0DAA3287-82C5-4DF1-93C3-41726D8C1F9C}" type="pres">
      <dgm:prSet presAssocID="{8DA5DB89-E4F2-4FEA-9EA8-6DA2E9BA3593}" presName="spaceBetweenRectangles" presStyleCnt="0"/>
      <dgm:spPr/>
    </dgm:pt>
    <dgm:pt modelId="{45ACA23B-207A-4ABB-93A9-8E4050B18C22}" type="pres">
      <dgm:prSet presAssocID="{2A28484A-93C1-4CAB-9366-1047321B37D3}" presName="parentLin" presStyleCnt="0"/>
      <dgm:spPr/>
    </dgm:pt>
    <dgm:pt modelId="{9D478A9C-5836-4942-B856-803904DC8A81}" type="pres">
      <dgm:prSet presAssocID="{2A28484A-93C1-4CAB-9366-1047321B37D3}" presName="parentLeftMargin" presStyleLbl="node1" presStyleIdx="2" presStyleCnt="4"/>
      <dgm:spPr/>
    </dgm:pt>
    <dgm:pt modelId="{105A6375-6E09-483D-AC3A-409C76F312A3}" type="pres">
      <dgm:prSet presAssocID="{2A28484A-93C1-4CAB-9366-1047321B37D3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3585DABF-EFC9-44E6-8D63-B31CED848503}" type="pres">
      <dgm:prSet presAssocID="{2A28484A-93C1-4CAB-9366-1047321B37D3}" presName="negativeSpace" presStyleCnt="0"/>
      <dgm:spPr/>
    </dgm:pt>
    <dgm:pt modelId="{A3593AD7-96D6-459C-9F5D-A6150B47C019}" type="pres">
      <dgm:prSet presAssocID="{2A28484A-93C1-4CAB-9366-1047321B37D3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FD58FA04-2068-40B3-842D-EEA4A7BEA4BE}" srcId="{6A1DEEDB-C718-4832-981D-68DC6A3EDDEF}" destId="{487B1DA8-6773-410B-8501-F387992C6F3D}" srcOrd="2" destOrd="0" parTransId="{8BEF938C-C453-4D96-8D70-DA73752CB624}" sibTransId="{7AC125C2-642E-4785-AB8C-849DE1C5CFCA}"/>
    <dgm:cxn modelId="{1143A606-6983-4526-BBD6-45C1979203AD}" srcId="{646A52F0-B57B-4567-8580-F1748815BFF0}" destId="{A19690E9-1D16-49CD-84E3-3E804D3E8A25}" srcOrd="0" destOrd="0" parTransId="{2ED85F0C-7C48-4C59-BD70-752A53109B4D}" sibTransId="{5CA8942C-050B-48D6-B21F-663847B3BAB4}"/>
    <dgm:cxn modelId="{1ADCAA11-E850-462A-969D-207B1ACA7070}" type="presOf" srcId="{2A28484A-93C1-4CAB-9366-1047321B37D3}" destId="{105A6375-6E09-483D-AC3A-409C76F312A3}" srcOrd="1" destOrd="0" presId="urn:microsoft.com/office/officeart/2005/8/layout/list1"/>
    <dgm:cxn modelId="{B73F4017-47C5-4171-B773-5E9952FF78FB}" type="presOf" srcId="{471C79EB-3116-4BCC-B109-4F27C8C57F61}" destId="{8020D09F-8D73-4449-B6EA-4DAE320340D1}" srcOrd="0" destOrd="0" presId="urn:microsoft.com/office/officeart/2005/8/layout/list1"/>
    <dgm:cxn modelId="{5BAC0A2E-8B9F-4232-9C87-40FA9946EFB0}" type="presOf" srcId="{3D192D57-4790-4B47-AE7A-5FB1D13EA6F5}" destId="{98A111A3-5CED-4609-B0E2-C512C32A7359}" srcOrd="0" destOrd="0" presId="urn:microsoft.com/office/officeart/2005/8/layout/list1"/>
    <dgm:cxn modelId="{C8810639-4622-43D1-A5CF-61968548E184}" type="presOf" srcId="{CBE2824C-3C7E-4992-B5ED-ED36337A8A4C}" destId="{0F1DA573-E700-4CDC-9728-BC365192B95B}" srcOrd="0" destOrd="1" presId="urn:microsoft.com/office/officeart/2005/8/layout/list1"/>
    <dgm:cxn modelId="{1B9B2460-0A50-4101-9623-04325607CFE5}" srcId="{471C79EB-3116-4BCC-B109-4F27C8C57F61}" destId="{6A1DEEDB-C718-4832-981D-68DC6A3EDDEF}" srcOrd="1" destOrd="0" parTransId="{4C186917-2488-4816-BD6A-322A2F4ABF33}" sibTransId="{B6CB4E44-6BAE-4AE1-ACDE-83DE24B78FBD}"/>
    <dgm:cxn modelId="{F4EBFA65-D466-4D37-B7F2-61A3C8EDF50E}" srcId="{3D192D57-4790-4B47-AE7A-5FB1D13EA6F5}" destId="{8CEA488A-AF72-4ADC-82D2-B05C7A75E323}" srcOrd="0" destOrd="0" parTransId="{788E1A3C-4C45-4147-984F-8FE522C6A354}" sibTransId="{B3F18E72-4F7C-4E82-A33A-372EDD62A10E}"/>
    <dgm:cxn modelId="{7EF7CD46-E7B2-4BB2-BABF-67565E047E8C}" type="presOf" srcId="{487B1DA8-6773-410B-8501-F387992C6F3D}" destId="{1DF52370-ECB3-483A-817A-BCE62B412E0C}" srcOrd="0" destOrd="2" presId="urn:microsoft.com/office/officeart/2005/8/layout/list1"/>
    <dgm:cxn modelId="{CD2D3847-6863-42EA-977A-9D497E158587}" type="presOf" srcId="{32288E40-34FF-434D-82D7-62A3650BB00F}" destId="{1DF52370-ECB3-483A-817A-BCE62B412E0C}" srcOrd="0" destOrd="0" presId="urn:microsoft.com/office/officeart/2005/8/layout/list1"/>
    <dgm:cxn modelId="{02259849-CC76-4C36-9D70-A667005A6AD6}" type="presOf" srcId="{6A1DEEDB-C718-4832-981D-68DC6A3EDDEF}" destId="{AAE7C81B-A728-4E35-A57F-10AF64EBA9F4}" srcOrd="1" destOrd="0" presId="urn:microsoft.com/office/officeart/2005/8/layout/list1"/>
    <dgm:cxn modelId="{1B8FBF69-C995-47EA-AA5F-9019F4657B1D}" srcId="{471C79EB-3116-4BCC-B109-4F27C8C57F61}" destId="{646A52F0-B57B-4567-8580-F1748815BFF0}" srcOrd="0" destOrd="0" parTransId="{3CF728EA-0481-45E1-BD17-5D3532E29865}" sibTransId="{C08264DC-CC0D-4266-910F-3599B8C59943}"/>
    <dgm:cxn modelId="{59AD7A4C-F0F2-4242-A943-D2060D654F27}" type="presOf" srcId="{646A52F0-B57B-4567-8580-F1748815BFF0}" destId="{D9EEC3F9-77D5-43FF-B2A1-610CF0C729D2}" srcOrd="1" destOrd="0" presId="urn:microsoft.com/office/officeart/2005/8/layout/list1"/>
    <dgm:cxn modelId="{383CD870-69C1-458A-B3EC-605EFB4D3AC7}" srcId="{471C79EB-3116-4BCC-B109-4F27C8C57F61}" destId="{3D192D57-4790-4B47-AE7A-5FB1D13EA6F5}" srcOrd="2" destOrd="0" parTransId="{FE08CF86-5C5F-4283-B589-CB44BEAAC839}" sibTransId="{8DA5DB89-E4F2-4FEA-9EA8-6DA2E9BA3593}"/>
    <dgm:cxn modelId="{659AD173-DF96-42FF-858C-8AD75F2EBEB4}" type="presOf" srcId="{3D192D57-4790-4B47-AE7A-5FB1D13EA6F5}" destId="{6FF411E1-34E3-4C93-A1AA-505F036A4210}" srcOrd="1" destOrd="0" presId="urn:microsoft.com/office/officeart/2005/8/layout/list1"/>
    <dgm:cxn modelId="{623BDA74-EA99-4D71-96C2-6A49623637FB}" type="presOf" srcId="{DD5C06A1-ED94-4D14-8AB6-5D34551901CA}" destId="{C92D488B-DF4A-4812-A593-599AD59BA57E}" srcOrd="0" destOrd="2" presId="urn:microsoft.com/office/officeart/2005/8/layout/list1"/>
    <dgm:cxn modelId="{1F524476-F7E0-4652-AC31-8C30C76BD04D}" type="presOf" srcId="{6A1DEEDB-C718-4832-981D-68DC6A3EDDEF}" destId="{AF70E36E-FC78-4386-A988-29E1C9FE920C}" srcOrd="0" destOrd="0" presId="urn:microsoft.com/office/officeart/2005/8/layout/list1"/>
    <dgm:cxn modelId="{45CF4476-D8CB-4EBA-B566-A609DE6BD178}" type="presOf" srcId="{F0DAFF40-99CB-4493-8198-D4CA25148C4F}" destId="{1DF52370-ECB3-483A-817A-BCE62B412E0C}" srcOrd="0" destOrd="3" presId="urn:microsoft.com/office/officeart/2005/8/layout/list1"/>
    <dgm:cxn modelId="{9CB4DC78-B6DC-49FF-BDDA-A0D27910588F}" srcId="{471C79EB-3116-4BCC-B109-4F27C8C57F61}" destId="{2A28484A-93C1-4CAB-9366-1047321B37D3}" srcOrd="3" destOrd="0" parTransId="{4DA95014-ABAB-46FB-B6CF-4A7DD473EE4B}" sibTransId="{549E765D-25D3-4CE3-BAFC-36F3A85238E0}"/>
    <dgm:cxn modelId="{4FB5217D-8B8C-418E-A2AD-1746EF7406CF}" srcId="{3D192D57-4790-4B47-AE7A-5FB1D13EA6F5}" destId="{41305C92-1043-411C-ACD2-7CE2C54B2DDE}" srcOrd="1" destOrd="0" parTransId="{0DBC4E7F-C893-4097-8E16-27A3E7503581}" sibTransId="{6BD2F94A-BF6C-43A8-914E-F6924FA16A4D}"/>
    <dgm:cxn modelId="{DB87A484-1186-4FE4-BEC1-0FC49BD2A7A6}" srcId="{3D192D57-4790-4B47-AE7A-5FB1D13EA6F5}" destId="{9731C422-A32D-4089-BEC5-4306B570E80D}" srcOrd="4" destOrd="0" parTransId="{D6DC559A-C5B6-4354-AC55-71000CD3D2E1}" sibTransId="{A4401620-B0D9-4B52-B5E6-79C63EE3FAE5}"/>
    <dgm:cxn modelId="{D8D0B484-C506-4097-9F8B-A67725C52E84}" type="presOf" srcId="{6C6B1E35-CDD9-4845-8C0B-F5567939220C}" destId="{1DF52370-ECB3-483A-817A-BCE62B412E0C}" srcOrd="0" destOrd="1" presId="urn:microsoft.com/office/officeart/2005/8/layout/list1"/>
    <dgm:cxn modelId="{CB71838C-377D-486B-A9D6-FABF35B66E3F}" type="presOf" srcId="{8CEA488A-AF72-4ADC-82D2-B05C7A75E323}" destId="{C92D488B-DF4A-4812-A593-599AD59BA57E}" srcOrd="0" destOrd="0" presId="urn:microsoft.com/office/officeart/2005/8/layout/list1"/>
    <dgm:cxn modelId="{419B1290-DD32-4CE8-8AA5-7969983F2322}" srcId="{6A1DEEDB-C718-4832-981D-68DC6A3EDDEF}" destId="{32288E40-34FF-434D-82D7-62A3650BB00F}" srcOrd="0" destOrd="0" parTransId="{2527F4AB-F1F4-4810-852C-572B72A3611A}" sibTransId="{21452F25-D98A-401C-ADE6-085188E7975C}"/>
    <dgm:cxn modelId="{08715093-7578-43FB-B43B-FB2986862C26}" type="presOf" srcId="{2A28484A-93C1-4CAB-9366-1047321B37D3}" destId="{9D478A9C-5836-4942-B856-803904DC8A81}" srcOrd="0" destOrd="0" presId="urn:microsoft.com/office/officeart/2005/8/layout/list1"/>
    <dgm:cxn modelId="{4BE09F9B-84F0-4F44-9929-1B06AE3C631B}" srcId="{3D192D57-4790-4B47-AE7A-5FB1D13EA6F5}" destId="{3F842B84-D33D-4D1F-A32D-A5E7898D27D3}" srcOrd="5" destOrd="0" parTransId="{B3C618C9-8125-4819-B431-E92F968BBEF6}" sibTransId="{FD8C73D1-724A-4AE2-824A-9129A4222993}"/>
    <dgm:cxn modelId="{C744C3A3-19D1-4806-8FAC-D799189EA46F}" type="presOf" srcId="{41305C92-1043-411C-ACD2-7CE2C54B2DDE}" destId="{C92D488B-DF4A-4812-A593-599AD59BA57E}" srcOrd="0" destOrd="1" presId="urn:microsoft.com/office/officeart/2005/8/layout/list1"/>
    <dgm:cxn modelId="{62D458B5-C441-4544-A887-504394722607}" type="presOf" srcId="{646A52F0-B57B-4567-8580-F1748815BFF0}" destId="{EF14C0EB-20AC-44AE-AA02-7DBFC40649D4}" srcOrd="0" destOrd="0" presId="urn:microsoft.com/office/officeart/2005/8/layout/list1"/>
    <dgm:cxn modelId="{D76CFAB7-4FFD-48C6-A416-D6B33E9F58C5}" srcId="{3D192D57-4790-4B47-AE7A-5FB1D13EA6F5}" destId="{DF69CFC5-C1C6-4C77-8685-746E02CCF5C4}" srcOrd="3" destOrd="0" parTransId="{2A136D3D-0FE2-43D9-B236-E45893EFB805}" sibTransId="{5FEE453B-9B1C-4579-9987-6100746014FE}"/>
    <dgm:cxn modelId="{D64BA6B9-6D97-473A-B4AB-7900993543BC}" type="presOf" srcId="{3F842B84-D33D-4D1F-A32D-A5E7898D27D3}" destId="{C92D488B-DF4A-4812-A593-599AD59BA57E}" srcOrd="0" destOrd="5" presId="urn:microsoft.com/office/officeart/2005/8/layout/list1"/>
    <dgm:cxn modelId="{52E61BBA-C7B6-469D-8D83-6F48521C171D}" type="presOf" srcId="{A19690E9-1D16-49CD-84E3-3E804D3E8A25}" destId="{0F1DA573-E700-4CDC-9728-BC365192B95B}" srcOrd="0" destOrd="0" presId="urn:microsoft.com/office/officeart/2005/8/layout/list1"/>
    <dgm:cxn modelId="{40D924CD-824C-4B6D-B959-EDB6C2FD8FBA}" srcId="{3D192D57-4790-4B47-AE7A-5FB1D13EA6F5}" destId="{DD5C06A1-ED94-4D14-8AB6-5D34551901CA}" srcOrd="2" destOrd="0" parTransId="{92B71D29-26AA-4A32-8A1B-C5DD53F243C0}" sibTransId="{CD009E1B-B59F-4CC1-8841-F87516DF4E15}"/>
    <dgm:cxn modelId="{9FFE5ECE-436B-4DE0-BD26-2451AF8D6D50}" srcId="{646A52F0-B57B-4567-8580-F1748815BFF0}" destId="{CBE2824C-3C7E-4992-B5ED-ED36337A8A4C}" srcOrd="1" destOrd="0" parTransId="{26257F51-35D6-488E-B2BE-FC75E605F15C}" sibTransId="{7576F372-216D-4089-B38F-7BE0394861D0}"/>
    <dgm:cxn modelId="{2BEFD5D8-C7A7-42EF-BE04-E0B9DF428F30}" type="presOf" srcId="{7BCE1987-BF45-409E-B69C-13C17391D7F5}" destId="{A3593AD7-96D6-459C-9F5D-A6150B47C019}" srcOrd="0" destOrd="1" presId="urn:microsoft.com/office/officeart/2005/8/layout/list1"/>
    <dgm:cxn modelId="{9C42B7DC-F9D4-4E54-9862-5167EDD52631}" srcId="{2A28484A-93C1-4CAB-9366-1047321B37D3}" destId="{AA130315-24EF-43CD-9FD9-BD2A8B0876C9}" srcOrd="0" destOrd="0" parTransId="{EE5B7727-AC9D-406C-99CA-E92AA629EAE9}" sibTransId="{7CB49247-CDAE-4DE5-9E1F-503E40AA94C1}"/>
    <dgm:cxn modelId="{F131CCE0-2FF9-4851-8E7A-B9DA4DA0195E}" srcId="{6A1DEEDB-C718-4832-981D-68DC6A3EDDEF}" destId="{6C6B1E35-CDD9-4845-8C0B-F5567939220C}" srcOrd="1" destOrd="0" parTransId="{B2AA17E2-5B6B-413D-B3AF-4B1007895663}" sibTransId="{B3827DE3-A90A-47A7-B1DC-4D40CFE08F00}"/>
    <dgm:cxn modelId="{13DD48E5-CCD4-4B7E-A854-D39E6BFB7A98}" srcId="{6A1DEEDB-C718-4832-981D-68DC6A3EDDEF}" destId="{F0DAFF40-99CB-4493-8198-D4CA25148C4F}" srcOrd="3" destOrd="0" parTransId="{5C157CC6-B26C-4D66-8607-EADC63FB5B8E}" sibTransId="{76B3D86F-E4FA-4414-AC80-A5D0E29D0E1C}"/>
    <dgm:cxn modelId="{D4CB1CE6-D96F-4504-9767-58362139E48E}" srcId="{2A28484A-93C1-4CAB-9366-1047321B37D3}" destId="{7BCE1987-BF45-409E-B69C-13C17391D7F5}" srcOrd="1" destOrd="0" parTransId="{5A20D33D-2867-4AC0-8240-C72ECEE80109}" sibTransId="{B2C005BF-4495-48D3-8EEF-2A623785DE62}"/>
    <dgm:cxn modelId="{36EE89E6-F116-476D-B3F3-FE537B54CD23}" type="presOf" srcId="{9731C422-A32D-4089-BEC5-4306B570E80D}" destId="{C92D488B-DF4A-4812-A593-599AD59BA57E}" srcOrd="0" destOrd="4" presId="urn:microsoft.com/office/officeart/2005/8/layout/list1"/>
    <dgm:cxn modelId="{025C1CE7-CA3E-429E-B601-351E4880124E}" type="presOf" srcId="{DF69CFC5-C1C6-4C77-8685-746E02CCF5C4}" destId="{C92D488B-DF4A-4812-A593-599AD59BA57E}" srcOrd="0" destOrd="3" presId="urn:microsoft.com/office/officeart/2005/8/layout/list1"/>
    <dgm:cxn modelId="{645DE7E7-717C-47D4-A2C6-F85299E9E1D6}" type="presOf" srcId="{AA130315-24EF-43CD-9FD9-BD2A8B0876C9}" destId="{A3593AD7-96D6-459C-9F5D-A6150B47C019}" srcOrd="0" destOrd="0" presId="urn:microsoft.com/office/officeart/2005/8/layout/list1"/>
    <dgm:cxn modelId="{CC03A1CD-314B-4CBC-B276-9E9D50A418BF}" type="presParOf" srcId="{8020D09F-8D73-4449-B6EA-4DAE320340D1}" destId="{B4B61641-1574-423A-BDB2-3157121E7370}" srcOrd="0" destOrd="0" presId="urn:microsoft.com/office/officeart/2005/8/layout/list1"/>
    <dgm:cxn modelId="{F7741498-8352-48A9-8EF0-D2E8BBAB1E63}" type="presParOf" srcId="{B4B61641-1574-423A-BDB2-3157121E7370}" destId="{EF14C0EB-20AC-44AE-AA02-7DBFC40649D4}" srcOrd="0" destOrd="0" presId="urn:microsoft.com/office/officeart/2005/8/layout/list1"/>
    <dgm:cxn modelId="{7B470C80-58A2-4A87-AF2B-534F86118EEE}" type="presParOf" srcId="{B4B61641-1574-423A-BDB2-3157121E7370}" destId="{D9EEC3F9-77D5-43FF-B2A1-610CF0C729D2}" srcOrd="1" destOrd="0" presId="urn:microsoft.com/office/officeart/2005/8/layout/list1"/>
    <dgm:cxn modelId="{CE5A160E-E906-4ED6-8DD8-468E432BEB07}" type="presParOf" srcId="{8020D09F-8D73-4449-B6EA-4DAE320340D1}" destId="{3253EE07-AF5C-4512-BE23-826ADF71C8BA}" srcOrd="1" destOrd="0" presId="urn:microsoft.com/office/officeart/2005/8/layout/list1"/>
    <dgm:cxn modelId="{139A2E66-8CB9-45BD-BEB5-68E8880E9DCB}" type="presParOf" srcId="{8020D09F-8D73-4449-B6EA-4DAE320340D1}" destId="{0F1DA573-E700-4CDC-9728-BC365192B95B}" srcOrd="2" destOrd="0" presId="urn:microsoft.com/office/officeart/2005/8/layout/list1"/>
    <dgm:cxn modelId="{AD32F37D-A169-4D36-8751-22CE16964F91}" type="presParOf" srcId="{8020D09F-8D73-4449-B6EA-4DAE320340D1}" destId="{1EE169B7-748B-461D-9851-23999ED73B0A}" srcOrd="3" destOrd="0" presId="urn:microsoft.com/office/officeart/2005/8/layout/list1"/>
    <dgm:cxn modelId="{A2686B2D-3041-4400-9E8B-AFCA5B175EFE}" type="presParOf" srcId="{8020D09F-8D73-4449-B6EA-4DAE320340D1}" destId="{5C2565AC-D33D-4D60-9A3A-09F9611BE7C9}" srcOrd="4" destOrd="0" presId="urn:microsoft.com/office/officeart/2005/8/layout/list1"/>
    <dgm:cxn modelId="{B9BCA8C0-981F-4875-AF68-67582C04939C}" type="presParOf" srcId="{5C2565AC-D33D-4D60-9A3A-09F9611BE7C9}" destId="{AF70E36E-FC78-4386-A988-29E1C9FE920C}" srcOrd="0" destOrd="0" presId="urn:microsoft.com/office/officeart/2005/8/layout/list1"/>
    <dgm:cxn modelId="{EE7CDB01-6BC5-4729-A7B4-B4B7931DF81C}" type="presParOf" srcId="{5C2565AC-D33D-4D60-9A3A-09F9611BE7C9}" destId="{AAE7C81B-A728-4E35-A57F-10AF64EBA9F4}" srcOrd="1" destOrd="0" presId="urn:microsoft.com/office/officeart/2005/8/layout/list1"/>
    <dgm:cxn modelId="{6F5F5DBD-B9E6-488D-B4D6-BFEEB83B910C}" type="presParOf" srcId="{8020D09F-8D73-4449-B6EA-4DAE320340D1}" destId="{BAF780E3-0E78-412D-AA2C-94200CD1772F}" srcOrd="5" destOrd="0" presId="urn:microsoft.com/office/officeart/2005/8/layout/list1"/>
    <dgm:cxn modelId="{DBDC12F8-15AF-4B0A-B036-793548BC6FD7}" type="presParOf" srcId="{8020D09F-8D73-4449-B6EA-4DAE320340D1}" destId="{1DF52370-ECB3-483A-817A-BCE62B412E0C}" srcOrd="6" destOrd="0" presId="urn:microsoft.com/office/officeart/2005/8/layout/list1"/>
    <dgm:cxn modelId="{9D72F3D1-5348-4889-AFD0-A7E4BC574BA4}" type="presParOf" srcId="{8020D09F-8D73-4449-B6EA-4DAE320340D1}" destId="{80137362-1AE6-4F60-8DBA-8A6E28EE15F6}" srcOrd="7" destOrd="0" presId="urn:microsoft.com/office/officeart/2005/8/layout/list1"/>
    <dgm:cxn modelId="{09531679-78AE-44FA-A40C-D2C20A587899}" type="presParOf" srcId="{8020D09F-8D73-4449-B6EA-4DAE320340D1}" destId="{DDB7F82A-A2EE-46D8-9F96-99598D3BF195}" srcOrd="8" destOrd="0" presId="urn:microsoft.com/office/officeart/2005/8/layout/list1"/>
    <dgm:cxn modelId="{F390BD55-8D13-4E3E-A6BD-A3153E0EC81C}" type="presParOf" srcId="{DDB7F82A-A2EE-46D8-9F96-99598D3BF195}" destId="{98A111A3-5CED-4609-B0E2-C512C32A7359}" srcOrd="0" destOrd="0" presId="urn:microsoft.com/office/officeart/2005/8/layout/list1"/>
    <dgm:cxn modelId="{EE1A57B4-BD1D-4FC3-A376-51DEAE86319D}" type="presParOf" srcId="{DDB7F82A-A2EE-46D8-9F96-99598D3BF195}" destId="{6FF411E1-34E3-4C93-A1AA-505F036A4210}" srcOrd="1" destOrd="0" presId="urn:microsoft.com/office/officeart/2005/8/layout/list1"/>
    <dgm:cxn modelId="{9D0134C6-6AEC-4629-AF0B-FF7B34AAE5C8}" type="presParOf" srcId="{8020D09F-8D73-4449-B6EA-4DAE320340D1}" destId="{0C1538A0-CAF7-4832-ACF7-AFCD28C42DF6}" srcOrd="9" destOrd="0" presId="urn:microsoft.com/office/officeart/2005/8/layout/list1"/>
    <dgm:cxn modelId="{FE5C70FE-5861-4129-9A88-F9434DC01FAF}" type="presParOf" srcId="{8020D09F-8D73-4449-B6EA-4DAE320340D1}" destId="{C92D488B-DF4A-4812-A593-599AD59BA57E}" srcOrd="10" destOrd="0" presId="urn:microsoft.com/office/officeart/2005/8/layout/list1"/>
    <dgm:cxn modelId="{B367AA98-0BBA-4583-B21F-7B88BE88FE9C}" type="presParOf" srcId="{8020D09F-8D73-4449-B6EA-4DAE320340D1}" destId="{0DAA3287-82C5-4DF1-93C3-41726D8C1F9C}" srcOrd="11" destOrd="0" presId="urn:microsoft.com/office/officeart/2005/8/layout/list1"/>
    <dgm:cxn modelId="{6DE9D078-EEA6-41EF-9D44-2A5FAB4D3243}" type="presParOf" srcId="{8020D09F-8D73-4449-B6EA-4DAE320340D1}" destId="{45ACA23B-207A-4ABB-93A9-8E4050B18C22}" srcOrd="12" destOrd="0" presId="urn:microsoft.com/office/officeart/2005/8/layout/list1"/>
    <dgm:cxn modelId="{6F28E7F3-03EB-449C-8876-CA4E7E9D7085}" type="presParOf" srcId="{45ACA23B-207A-4ABB-93A9-8E4050B18C22}" destId="{9D478A9C-5836-4942-B856-803904DC8A81}" srcOrd="0" destOrd="0" presId="urn:microsoft.com/office/officeart/2005/8/layout/list1"/>
    <dgm:cxn modelId="{460C255A-BB01-4196-9573-6360195728A1}" type="presParOf" srcId="{45ACA23B-207A-4ABB-93A9-8E4050B18C22}" destId="{105A6375-6E09-483D-AC3A-409C76F312A3}" srcOrd="1" destOrd="0" presId="urn:microsoft.com/office/officeart/2005/8/layout/list1"/>
    <dgm:cxn modelId="{A47C2BAA-0F5B-49B7-BF13-F8AFD2057F8C}" type="presParOf" srcId="{8020D09F-8D73-4449-B6EA-4DAE320340D1}" destId="{3585DABF-EFC9-44E6-8D63-B31CED848503}" srcOrd="13" destOrd="0" presId="urn:microsoft.com/office/officeart/2005/8/layout/list1"/>
    <dgm:cxn modelId="{7B129ACD-8187-4E07-BAC8-B95A166F34DB}" type="presParOf" srcId="{8020D09F-8D73-4449-B6EA-4DAE320340D1}" destId="{A3593AD7-96D6-459C-9F5D-A6150B47C019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AA9E196-2663-456A-94A2-F534658D7F81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F3D2527-1DF6-4A1B-9782-0AAA4C192564}">
      <dgm:prSet/>
      <dgm:spPr/>
      <dgm:t>
        <a:bodyPr/>
        <a:lstStyle/>
        <a:p>
          <a:pPr>
            <a:lnSpc>
              <a:spcPct val="100000"/>
            </a:lnSpc>
          </a:pPr>
          <a:r>
            <a:rPr lang="it-IT" baseline="0"/>
            <a:t>Rischio cardiovascolare più alto per chi ha risposto «4-Spesso» o «5-Sempre».</a:t>
          </a:r>
          <a:endParaRPr lang="en-US"/>
        </a:p>
      </dgm:t>
    </dgm:pt>
    <dgm:pt modelId="{74E82984-E354-4C8E-B3FE-A7279339D45A}" type="parTrans" cxnId="{12210C63-BCD2-4D10-A908-987477DFCAC7}">
      <dgm:prSet/>
      <dgm:spPr/>
      <dgm:t>
        <a:bodyPr/>
        <a:lstStyle/>
        <a:p>
          <a:endParaRPr lang="en-US"/>
        </a:p>
      </dgm:t>
    </dgm:pt>
    <dgm:pt modelId="{54AF9CDD-0B8C-473D-9AA6-0E12CACFA1BA}" type="sibTrans" cxnId="{12210C63-BCD2-4D10-A908-987477DFCAC7}">
      <dgm:prSet/>
      <dgm:spPr/>
      <dgm:t>
        <a:bodyPr/>
        <a:lstStyle/>
        <a:p>
          <a:endParaRPr lang="en-US"/>
        </a:p>
      </dgm:t>
    </dgm:pt>
    <dgm:pt modelId="{B6FC6B01-25BC-408B-B6E4-115F7E222AC8}">
      <dgm:prSet/>
      <dgm:spPr/>
      <dgm:t>
        <a:bodyPr/>
        <a:lstStyle/>
        <a:p>
          <a:pPr>
            <a:lnSpc>
              <a:spcPct val="100000"/>
            </a:lnSpc>
          </a:pPr>
          <a:r>
            <a:rPr lang="it-IT" baseline="0"/>
            <a:t>Ridotta HL nei più anziani o nei più poveri.</a:t>
          </a:r>
          <a:endParaRPr lang="en-US"/>
        </a:p>
      </dgm:t>
    </dgm:pt>
    <dgm:pt modelId="{8F9CDB05-FB44-437E-B04A-8423837D8457}" type="parTrans" cxnId="{02434E74-40FE-46AC-996C-0DB526793606}">
      <dgm:prSet/>
      <dgm:spPr/>
      <dgm:t>
        <a:bodyPr/>
        <a:lstStyle/>
        <a:p>
          <a:endParaRPr lang="en-US"/>
        </a:p>
      </dgm:t>
    </dgm:pt>
    <dgm:pt modelId="{58D0D3F6-B2B9-4670-AAD3-3C27DC1D84BD}" type="sibTrans" cxnId="{02434E74-40FE-46AC-996C-0DB526793606}">
      <dgm:prSet/>
      <dgm:spPr/>
      <dgm:t>
        <a:bodyPr/>
        <a:lstStyle/>
        <a:p>
          <a:endParaRPr lang="en-US"/>
        </a:p>
      </dgm:t>
    </dgm:pt>
    <dgm:pt modelId="{512EBDC5-8303-46C7-ABCB-3C80F7805C69}">
      <dgm:prSet/>
      <dgm:spPr/>
      <dgm:t>
        <a:bodyPr/>
        <a:lstStyle/>
        <a:p>
          <a:pPr>
            <a:lnSpc>
              <a:spcPct val="100000"/>
            </a:lnSpc>
          </a:pPr>
          <a:r>
            <a:rPr lang="it-IT" baseline="0"/>
            <a:t>La relazione con i singoli parametri clinici risulta non significativa o dubbia.</a:t>
          </a:r>
          <a:endParaRPr lang="en-US"/>
        </a:p>
      </dgm:t>
    </dgm:pt>
    <dgm:pt modelId="{126E9E0B-0C9B-4D4C-BA72-5CA7FC7D9CAC}" type="sibTrans" cxnId="{10F5D20A-1116-42CA-9919-84A04C3740CC}">
      <dgm:prSet/>
      <dgm:spPr/>
      <dgm:t>
        <a:bodyPr/>
        <a:lstStyle/>
        <a:p>
          <a:endParaRPr lang="en-US"/>
        </a:p>
      </dgm:t>
    </dgm:pt>
    <dgm:pt modelId="{1D75203F-9D9A-40BF-BAC1-180B537FE44E}" type="parTrans" cxnId="{10F5D20A-1116-42CA-9919-84A04C3740CC}">
      <dgm:prSet/>
      <dgm:spPr/>
      <dgm:t>
        <a:bodyPr/>
        <a:lstStyle/>
        <a:p>
          <a:endParaRPr lang="en-US"/>
        </a:p>
      </dgm:t>
    </dgm:pt>
    <dgm:pt modelId="{89937CE6-FD74-41E6-92C8-6C0190C54D7A}" type="pres">
      <dgm:prSet presAssocID="{2AA9E196-2663-456A-94A2-F534658D7F81}" presName="root" presStyleCnt="0">
        <dgm:presLayoutVars>
          <dgm:dir/>
          <dgm:resizeHandles val="exact"/>
        </dgm:presLayoutVars>
      </dgm:prSet>
      <dgm:spPr/>
    </dgm:pt>
    <dgm:pt modelId="{CA34043D-03B5-4A12-8C8C-1DA5690CC63C}" type="pres">
      <dgm:prSet presAssocID="{CF3D2527-1DF6-4A1B-9782-0AAA4C192564}" presName="compNode" presStyleCnt="0"/>
      <dgm:spPr/>
    </dgm:pt>
    <dgm:pt modelId="{2C5B75F0-9477-4655-8137-4343CAADE274}" type="pres">
      <dgm:prSet presAssocID="{CF3D2527-1DF6-4A1B-9782-0AAA4C19256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vviso"/>
        </a:ext>
      </dgm:extLst>
    </dgm:pt>
    <dgm:pt modelId="{2C22AB3F-4315-4770-9230-0F313A906B95}" type="pres">
      <dgm:prSet presAssocID="{CF3D2527-1DF6-4A1B-9782-0AAA4C192564}" presName="spaceRect" presStyleCnt="0"/>
      <dgm:spPr/>
    </dgm:pt>
    <dgm:pt modelId="{45A703B6-8B91-46BA-91C1-E9669AC047A6}" type="pres">
      <dgm:prSet presAssocID="{CF3D2527-1DF6-4A1B-9782-0AAA4C192564}" presName="textRect" presStyleLbl="revTx" presStyleIdx="0" presStyleCnt="3">
        <dgm:presLayoutVars>
          <dgm:chMax val="1"/>
          <dgm:chPref val="1"/>
        </dgm:presLayoutVars>
      </dgm:prSet>
      <dgm:spPr/>
    </dgm:pt>
    <dgm:pt modelId="{B1BE4F6E-7675-4589-9DE9-3B0BFAD5C875}" type="pres">
      <dgm:prSet presAssocID="{54AF9CDD-0B8C-473D-9AA6-0E12CACFA1BA}" presName="sibTrans" presStyleCnt="0"/>
      <dgm:spPr/>
    </dgm:pt>
    <dgm:pt modelId="{9B0E2EB8-209D-474D-AEBC-6D3448BF35B0}" type="pres">
      <dgm:prSet presAssocID="{B6FC6B01-25BC-408B-B6E4-115F7E222AC8}" presName="compNode" presStyleCnt="0"/>
      <dgm:spPr/>
    </dgm:pt>
    <dgm:pt modelId="{1638E60E-4D63-4378-8ED9-F33DCD6F3CBC}" type="pres">
      <dgm:prSet presAssocID="{B6FC6B01-25BC-408B-B6E4-115F7E222AC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rson with Cane"/>
        </a:ext>
      </dgm:extLst>
    </dgm:pt>
    <dgm:pt modelId="{B06916EA-F9D9-4907-B447-E77D1AF050A1}" type="pres">
      <dgm:prSet presAssocID="{B6FC6B01-25BC-408B-B6E4-115F7E222AC8}" presName="spaceRect" presStyleCnt="0"/>
      <dgm:spPr/>
    </dgm:pt>
    <dgm:pt modelId="{12CD20CB-256C-430E-A8AE-F8BBB3544791}" type="pres">
      <dgm:prSet presAssocID="{B6FC6B01-25BC-408B-B6E4-115F7E222AC8}" presName="textRect" presStyleLbl="revTx" presStyleIdx="1" presStyleCnt="3">
        <dgm:presLayoutVars>
          <dgm:chMax val="1"/>
          <dgm:chPref val="1"/>
        </dgm:presLayoutVars>
      </dgm:prSet>
      <dgm:spPr/>
    </dgm:pt>
    <dgm:pt modelId="{8A9F5117-56D5-42AD-90BD-89FAB58840E5}" type="pres">
      <dgm:prSet presAssocID="{58D0D3F6-B2B9-4670-AAD3-3C27DC1D84BD}" presName="sibTrans" presStyleCnt="0"/>
      <dgm:spPr/>
    </dgm:pt>
    <dgm:pt modelId="{55D89F2D-1051-42CF-AA96-4632C7ECA7D1}" type="pres">
      <dgm:prSet presAssocID="{512EBDC5-8303-46C7-ABCB-3C80F7805C69}" presName="compNode" presStyleCnt="0"/>
      <dgm:spPr/>
    </dgm:pt>
    <dgm:pt modelId="{9AF35319-5640-4EEE-9FEE-4C0C906C84A6}" type="pres">
      <dgm:prSet presAssocID="{512EBDC5-8303-46C7-ABCB-3C80F7805C6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ppunti"/>
        </a:ext>
      </dgm:extLst>
    </dgm:pt>
    <dgm:pt modelId="{E5943860-AD16-47B8-AF4B-87A074511060}" type="pres">
      <dgm:prSet presAssocID="{512EBDC5-8303-46C7-ABCB-3C80F7805C69}" presName="spaceRect" presStyleCnt="0"/>
      <dgm:spPr/>
    </dgm:pt>
    <dgm:pt modelId="{6AF5FE89-2523-4A43-84FF-640482FA9593}" type="pres">
      <dgm:prSet presAssocID="{512EBDC5-8303-46C7-ABCB-3C80F7805C69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9CEA1609-B492-4DBD-8211-EB04BECA82ED}" type="presOf" srcId="{512EBDC5-8303-46C7-ABCB-3C80F7805C69}" destId="{6AF5FE89-2523-4A43-84FF-640482FA9593}" srcOrd="0" destOrd="0" presId="urn:microsoft.com/office/officeart/2018/2/layout/IconLabelList"/>
    <dgm:cxn modelId="{10F5D20A-1116-42CA-9919-84A04C3740CC}" srcId="{2AA9E196-2663-456A-94A2-F534658D7F81}" destId="{512EBDC5-8303-46C7-ABCB-3C80F7805C69}" srcOrd="2" destOrd="0" parTransId="{1D75203F-9D9A-40BF-BAC1-180B537FE44E}" sibTransId="{126E9E0B-0C9B-4D4C-BA72-5CA7FC7D9CAC}"/>
    <dgm:cxn modelId="{BE9E5D26-D78E-45D9-9F68-97D22A1E2827}" type="presOf" srcId="{CF3D2527-1DF6-4A1B-9782-0AAA4C192564}" destId="{45A703B6-8B91-46BA-91C1-E9669AC047A6}" srcOrd="0" destOrd="0" presId="urn:microsoft.com/office/officeart/2018/2/layout/IconLabelList"/>
    <dgm:cxn modelId="{41DFEA5F-4A71-409D-B67D-64587C60B28C}" type="presOf" srcId="{2AA9E196-2663-456A-94A2-F534658D7F81}" destId="{89937CE6-FD74-41E6-92C8-6C0190C54D7A}" srcOrd="0" destOrd="0" presId="urn:microsoft.com/office/officeart/2018/2/layout/IconLabelList"/>
    <dgm:cxn modelId="{12210C63-BCD2-4D10-A908-987477DFCAC7}" srcId="{2AA9E196-2663-456A-94A2-F534658D7F81}" destId="{CF3D2527-1DF6-4A1B-9782-0AAA4C192564}" srcOrd="0" destOrd="0" parTransId="{74E82984-E354-4C8E-B3FE-A7279339D45A}" sibTransId="{54AF9CDD-0B8C-473D-9AA6-0E12CACFA1BA}"/>
    <dgm:cxn modelId="{02434E74-40FE-46AC-996C-0DB526793606}" srcId="{2AA9E196-2663-456A-94A2-F534658D7F81}" destId="{B6FC6B01-25BC-408B-B6E4-115F7E222AC8}" srcOrd="1" destOrd="0" parTransId="{8F9CDB05-FB44-437E-B04A-8423837D8457}" sibTransId="{58D0D3F6-B2B9-4670-AAD3-3C27DC1D84BD}"/>
    <dgm:cxn modelId="{3C96B0B6-E5C1-49A9-9FB6-CD467C24F40F}" type="presOf" srcId="{B6FC6B01-25BC-408B-B6E4-115F7E222AC8}" destId="{12CD20CB-256C-430E-A8AE-F8BBB3544791}" srcOrd="0" destOrd="0" presId="urn:microsoft.com/office/officeart/2018/2/layout/IconLabelList"/>
    <dgm:cxn modelId="{F12D29D3-4274-4D53-9178-874258F40D49}" type="presParOf" srcId="{89937CE6-FD74-41E6-92C8-6C0190C54D7A}" destId="{CA34043D-03B5-4A12-8C8C-1DA5690CC63C}" srcOrd="0" destOrd="0" presId="urn:microsoft.com/office/officeart/2018/2/layout/IconLabelList"/>
    <dgm:cxn modelId="{9F501681-4140-499C-AB1D-6F060505261E}" type="presParOf" srcId="{CA34043D-03B5-4A12-8C8C-1DA5690CC63C}" destId="{2C5B75F0-9477-4655-8137-4343CAADE274}" srcOrd="0" destOrd="0" presId="urn:microsoft.com/office/officeart/2018/2/layout/IconLabelList"/>
    <dgm:cxn modelId="{7705016E-CF48-4E27-9C37-E73D1BEE5D78}" type="presParOf" srcId="{CA34043D-03B5-4A12-8C8C-1DA5690CC63C}" destId="{2C22AB3F-4315-4770-9230-0F313A906B95}" srcOrd="1" destOrd="0" presId="urn:microsoft.com/office/officeart/2018/2/layout/IconLabelList"/>
    <dgm:cxn modelId="{86D34D31-8EDA-4996-BF94-EB51B277D05F}" type="presParOf" srcId="{CA34043D-03B5-4A12-8C8C-1DA5690CC63C}" destId="{45A703B6-8B91-46BA-91C1-E9669AC047A6}" srcOrd="2" destOrd="0" presId="urn:microsoft.com/office/officeart/2018/2/layout/IconLabelList"/>
    <dgm:cxn modelId="{442C0492-989B-492B-99E3-70E90FB93909}" type="presParOf" srcId="{89937CE6-FD74-41E6-92C8-6C0190C54D7A}" destId="{B1BE4F6E-7675-4589-9DE9-3B0BFAD5C875}" srcOrd="1" destOrd="0" presId="urn:microsoft.com/office/officeart/2018/2/layout/IconLabelList"/>
    <dgm:cxn modelId="{B6DCE80C-6429-4FB1-8212-3A0821908C24}" type="presParOf" srcId="{89937CE6-FD74-41E6-92C8-6C0190C54D7A}" destId="{9B0E2EB8-209D-474D-AEBC-6D3448BF35B0}" srcOrd="2" destOrd="0" presId="urn:microsoft.com/office/officeart/2018/2/layout/IconLabelList"/>
    <dgm:cxn modelId="{D49F3653-02BE-4923-BC0D-85F1A965916C}" type="presParOf" srcId="{9B0E2EB8-209D-474D-AEBC-6D3448BF35B0}" destId="{1638E60E-4D63-4378-8ED9-F33DCD6F3CBC}" srcOrd="0" destOrd="0" presId="urn:microsoft.com/office/officeart/2018/2/layout/IconLabelList"/>
    <dgm:cxn modelId="{B3C8020F-CFCE-4879-AC5E-F0D44D50848E}" type="presParOf" srcId="{9B0E2EB8-209D-474D-AEBC-6D3448BF35B0}" destId="{B06916EA-F9D9-4907-B447-E77D1AF050A1}" srcOrd="1" destOrd="0" presId="urn:microsoft.com/office/officeart/2018/2/layout/IconLabelList"/>
    <dgm:cxn modelId="{7F57C822-B927-48E2-93DF-20A9FF8E65E7}" type="presParOf" srcId="{9B0E2EB8-209D-474D-AEBC-6D3448BF35B0}" destId="{12CD20CB-256C-430E-A8AE-F8BBB3544791}" srcOrd="2" destOrd="0" presId="urn:microsoft.com/office/officeart/2018/2/layout/IconLabelList"/>
    <dgm:cxn modelId="{13D146B3-4E18-40BC-80CE-6CAE98DE5AFD}" type="presParOf" srcId="{89937CE6-FD74-41E6-92C8-6C0190C54D7A}" destId="{8A9F5117-56D5-42AD-90BD-89FAB58840E5}" srcOrd="3" destOrd="0" presId="urn:microsoft.com/office/officeart/2018/2/layout/IconLabelList"/>
    <dgm:cxn modelId="{F11C5C60-E7A6-407C-A860-830778AC29A8}" type="presParOf" srcId="{89937CE6-FD74-41E6-92C8-6C0190C54D7A}" destId="{55D89F2D-1051-42CF-AA96-4632C7ECA7D1}" srcOrd="4" destOrd="0" presId="urn:microsoft.com/office/officeart/2018/2/layout/IconLabelList"/>
    <dgm:cxn modelId="{9A5A8B74-9E9B-4E68-9E5A-4F52630E0CB1}" type="presParOf" srcId="{55D89F2D-1051-42CF-AA96-4632C7ECA7D1}" destId="{9AF35319-5640-4EEE-9FEE-4C0C906C84A6}" srcOrd="0" destOrd="0" presId="urn:microsoft.com/office/officeart/2018/2/layout/IconLabelList"/>
    <dgm:cxn modelId="{C02A2A8C-86E1-4D77-9B45-98AB6E7EA701}" type="presParOf" srcId="{55D89F2D-1051-42CF-AA96-4632C7ECA7D1}" destId="{E5943860-AD16-47B8-AF4B-87A074511060}" srcOrd="1" destOrd="0" presId="urn:microsoft.com/office/officeart/2018/2/layout/IconLabelList"/>
    <dgm:cxn modelId="{ACCA9BA8-EC26-43B5-9F70-1F22C92EA8C0}" type="presParOf" srcId="{55D89F2D-1051-42CF-AA96-4632C7ECA7D1}" destId="{6AF5FE89-2523-4A43-84FF-640482FA9593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CC5DD7-4458-4F0D-A5BC-6B0DE70267B8}">
      <dsp:nvSpPr>
        <dsp:cNvPr id="0" name=""/>
        <dsp:cNvSpPr/>
      </dsp:nvSpPr>
      <dsp:spPr>
        <a:xfrm>
          <a:off x="664579" y="477894"/>
          <a:ext cx="983234" cy="98323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F82C06-FB50-4F76-B1D2-18678E645924}">
      <dsp:nvSpPr>
        <dsp:cNvPr id="0" name=""/>
        <dsp:cNvSpPr/>
      </dsp:nvSpPr>
      <dsp:spPr>
        <a:xfrm>
          <a:off x="63713" y="1795799"/>
          <a:ext cx="218496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baseline="0"/>
            <a:t>Aumentati accessi alle cure d’emergenza.</a:t>
          </a:r>
          <a:endParaRPr lang="en-US" sz="1400" kern="1200"/>
        </a:p>
      </dsp:txBody>
      <dsp:txXfrm>
        <a:off x="63713" y="1795799"/>
        <a:ext cx="2184966" cy="720000"/>
      </dsp:txXfrm>
    </dsp:sp>
    <dsp:sp modelId="{D3B658D9-A76E-4570-8179-AEB7E7682612}">
      <dsp:nvSpPr>
        <dsp:cNvPr id="0" name=""/>
        <dsp:cNvSpPr/>
      </dsp:nvSpPr>
      <dsp:spPr>
        <a:xfrm>
          <a:off x="3231914" y="477894"/>
          <a:ext cx="983234" cy="98323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1DE72D-4050-4AA3-B499-DE8AF2F08623}">
      <dsp:nvSpPr>
        <dsp:cNvPr id="0" name=""/>
        <dsp:cNvSpPr/>
      </dsp:nvSpPr>
      <dsp:spPr>
        <a:xfrm>
          <a:off x="2631048" y="1795799"/>
          <a:ext cx="218496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baseline="0"/>
            <a:t>Ospedalizzazioni più frequenti.</a:t>
          </a:r>
          <a:endParaRPr lang="en-US" sz="1400" kern="1200"/>
        </a:p>
      </dsp:txBody>
      <dsp:txXfrm>
        <a:off x="2631048" y="1795799"/>
        <a:ext cx="2184966" cy="720000"/>
      </dsp:txXfrm>
    </dsp:sp>
    <dsp:sp modelId="{7258E140-00BD-40FF-8586-41272773E40C}">
      <dsp:nvSpPr>
        <dsp:cNvPr id="0" name=""/>
        <dsp:cNvSpPr/>
      </dsp:nvSpPr>
      <dsp:spPr>
        <a:xfrm>
          <a:off x="664579" y="3062040"/>
          <a:ext cx="983234" cy="98323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118C27-ADB0-435B-AC25-B2E0767E5890}">
      <dsp:nvSpPr>
        <dsp:cNvPr id="0" name=""/>
        <dsp:cNvSpPr/>
      </dsp:nvSpPr>
      <dsp:spPr>
        <a:xfrm>
          <a:off x="63713" y="4379945"/>
          <a:ext cx="218496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baseline="0"/>
            <a:t>Incapacità di assumere correttamente i farmaci e interpretare le etichette.</a:t>
          </a:r>
          <a:endParaRPr lang="en-US" sz="1400" kern="1200"/>
        </a:p>
      </dsp:txBody>
      <dsp:txXfrm>
        <a:off x="63713" y="4379945"/>
        <a:ext cx="2184966" cy="720000"/>
      </dsp:txXfrm>
    </dsp:sp>
    <dsp:sp modelId="{4CC492E3-9726-4A98-A068-86E8BB7881C8}">
      <dsp:nvSpPr>
        <dsp:cNvPr id="0" name=""/>
        <dsp:cNvSpPr/>
      </dsp:nvSpPr>
      <dsp:spPr>
        <a:xfrm>
          <a:off x="3231914" y="3062040"/>
          <a:ext cx="983234" cy="98323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50B540-30BC-41B6-8D45-8C04196EE666}">
      <dsp:nvSpPr>
        <dsp:cNvPr id="0" name=""/>
        <dsp:cNvSpPr/>
      </dsp:nvSpPr>
      <dsp:spPr>
        <a:xfrm>
          <a:off x="2631048" y="4379945"/>
          <a:ext cx="218496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baseline="0"/>
            <a:t>Negli anziani un peggior stato di salute generale e una mortalità più elevata.</a:t>
          </a:r>
          <a:endParaRPr lang="en-US" sz="1400" kern="1200"/>
        </a:p>
      </dsp:txBody>
      <dsp:txXfrm>
        <a:off x="2631048" y="4379945"/>
        <a:ext cx="2184966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1DA573-E700-4CDC-9728-BC365192B95B}">
      <dsp:nvSpPr>
        <dsp:cNvPr id="0" name=""/>
        <dsp:cNvSpPr/>
      </dsp:nvSpPr>
      <dsp:spPr>
        <a:xfrm>
          <a:off x="0" y="259965"/>
          <a:ext cx="4879728" cy="7575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8721" tIns="270764" rIns="378721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Studio del MMG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11 medici </a:t>
          </a:r>
          <a:r>
            <a:rPr lang="it-IT" sz="1300" kern="1200" noProof="0"/>
            <a:t>partecipanti</a:t>
          </a:r>
        </a:p>
      </dsp:txBody>
      <dsp:txXfrm>
        <a:off x="0" y="259965"/>
        <a:ext cx="4879728" cy="757575"/>
      </dsp:txXfrm>
    </dsp:sp>
    <dsp:sp modelId="{D9EEC3F9-77D5-43FF-B2A1-610CF0C729D2}">
      <dsp:nvSpPr>
        <dsp:cNvPr id="0" name=""/>
        <dsp:cNvSpPr/>
      </dsp:nvSpPr>
      <dsp:spPr>
        <a:xfrm>
          <a:off x="243986" y="68084"/>
          <a:ext cx="3415809" cy="3837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109" tIns="0" rIns="129109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300" kern="1200" noProof="0"/>
            <a:t>Ambientazione</a:t>
          </a:r>
        </a:p>
      </dsp:txBody>
      <dsp:txXfrm>
        <a:off x="262720" y="86818"/>
        <a:ext cx="3378341" cy="346292"/>
      </dsp:txXfrm>
    </dsp:sp>
    <dsp:sp modelId="{1DF52370-ECB3-483A-817A-BCE62B412E0C}">
      <dsp:nvSpPr>
        <dsp:cNvPr id="0" name=""/>
        <dsp:cNvSpPr/>
      </dsp:nvSpPr>
      <dsp:spPr>
        <a:xfrm>
          <a:off x="0" y="1279620"/>
          <a:ext cx="4879728" cy="1351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2">
              <a:hueOff val="-55218"/>
              <a:satOff val="-18112"/>
              <a:lumOff val="-660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8721" tIns="270764" rIns="378721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300" kern="1200"/>
            <a:t>Nota ipertensione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300" kern="1200"/>
            <a:t>&gt; 18 anni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300" kern="1200"/>
            <a:t>In grado di parlare e comprendere la lingua italiana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300" kern="1200"/>
            <a:t>Giudicati dall’esaminatore in grado di affrontare il questionario</a:t>
          </a:r>
          <a:endParaRPr lang="en-US" sz="1300" kern="1200"/>
        </a:p>
      </dsp:txBody>
      <dsp:txXfrm>
        <a:off x="0" y="1279620"/>
        <a:ext cx="4879728" cy="1351350"/>
      </dsp:txXfrm>
    </dsp:sp>
    <dsp:sp modelId="{AAE7C81B-A728-4E35-A57F-10AF64EBA9F4}">
      <dsp:nvSpPr>
        <dsp:cNvPr id="0" name=""/>
        <dsp:cNvSpPr/>
      </dsp:nvSpPr>
      <dsp:spPr>
        <a:xfrm>
          <a:off x="243986" y="1087740"/>
          <a:ext cx="3415809" cy="383760"/>
        </a:xfrm>
        <a:prstGeom prst="roundRect">
          <a:avLst/>
        </a:prstGeom>
        <a:solidFill>
          <a:schemeClr val="accent2">
            <a:hueOff val="-55218"/>
            <a:satOff val="-18112"/>
            <a:lumOff val="-6601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109" tIns="0" rIns="129109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300" kern="1200"/>
            <a:t>Soggetti eleggibili</a:t>
          </a:r>
          <a:endParaRPr lang="en-US" sz="1300" kern="1200"/>
        </a:p>
      </dsp:txBody>
      <dsp:txXfrm>
        <a:off x="262720" y="1106474"/>
        <a:ext cx="3378341" cy="346292"/>
      </dsp:txXfrm>
    </dsp:sp>
    <dsp:sp modelId="{C92D488B-DF4A-4812-A593-599AD59BA57E}">
      <dsp:nvSpPr>
        <dsp:cNvPr id="0" name=""/>
        <dsp:cNvSpPr/>
      </dsp:nvSpPr>
      <dsp:spPr>
        <a:xfrm>
          <a:off x="0" y="2893050"/>
          <a:ext cx="4879728" cy="15970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2">
              <a:hueOff val="-110436"/>
              <a:satOff val="-36223"/>
              <a:lumOff val="-1320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8721" tIns="270764" rIns="378721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300" kern="1200"/>
            <a:t>Sesso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300" kern="1200"/>
            <a:t>Età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300" kern="1200"/>
            <a:t>Fumo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300" kern="1200"/>
            <a:t>Pressione arteriosa sistolica e diastolica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300" kern="1200"/>
            <a:t>Colesterolo totale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300" kern="1200"/>
            <a:t>Esenzione per reddito</a:t>
          </a:r>
          <a:endParaRPr lang="en-US" sz="1300" kern="1200"/>
        </a:p>
      </dsp:txBody>
      <dsp:txXfrm>
        <a:off x="0" y="2893050"/>
        <a:ext cx="4879728" cy="1597050"/>
      </dsp:txXfrm>
    </dsp:sp>
    <dsp:sp modelId="{6FF411E1-34E3-4C93-A1AA-505F036A4210}">
      <dsp:nvSpPr>
        <dsp:cNvPr id="0" name=""/>
        <dsp:cNvSpPr/>
      </dsp:nvSpPr>
      <dsp:spPr>
        <a:xfrm>
          <a:off x="243986" y="2701170"/>
          <a:ext cx="3415809" cy="383760"/>
        </a:xfrm>
        <a:prstGeom prst="roundRect">
          <a:avLst/>
        </a:prstGeom>
        <a:solidFill>
          <a:schemeClr val="accent2">
            <a:hueOff val="-110436"/>
            <a:satOff val="-36223"/>
            <a:lumOff val="-13202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109" tIns="0" rIns="129109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300" kern="1200"/>
            <a:t>Dati anagrafici e clinici</a:t>
          </a:r>
          <a:endParaRPr lang="en-US" sz="1300" kern="1200"/>
        </a:p>
      </dsp:txBody>
      <dsp:txXfrm>
        <a:off x="262720" y="2719904"/>
        <a:ext cx="3378341" cy="346292"/>
      </dsp:txXfrm>
    </dsp:sp>
    <dsp:sp modelId="{A3593AD7-96D6-459C-9F5D-A6150B47C019}">
      <dsp:nvSpPr>
        <dsp:cNvPr id="0" name=""/>
        <dsp:cNvSpPr/>
      </dsp:nvSpPr>
      <dsp:spPr>
        <a:xfrm>
          <a:off x="0" y="4752180"/>
          <a:ext cx="4879728" cy="7575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2">
              <a:hueOff val="-165654"/>
              <a:satOff val="-54335"/>
              <a:lumOff val="-1980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8721" tIns="270764" rIns="378721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171 </a:t>
          </a:r>
          <a:r>
            <a:rPr lang="it-IT" sz="1300" kern="1200" noProof="0"/>
            <a:t>soggetti</a:t>
          </a:r>
          <a:r>
            <a:rPr lang="en-US" sz="1300" kern="1200"/>
            <a:t> </a:t>
          </a:r>
          <a:r>
            <a:rPr lang="it-IT" sz="1300" kern="1200" noProof="0"/>
            <a:t>inclusi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300" kern="1200" noProof="0"/>
            <a:t>Opportuni</a:t>
          </a:r>
          <a:r>
            <a:rPr lang="en-US" sz="1300" kern="1200"/>
            <a:t> test di </a:t>
          </a:r>
          <a:r>
            <a:rPr lang="it-IT" sz="1300" kern="1200" noProof="0"/>
            <a:t>ipotesi e analisi multivariata</a:t>
          </a:r>
        </a:p>
      </dsp:txBody>
      <dsp:txXfrm>
        <a:off x="0" y="4752180"/>
        <a:ext cx="4879728" cy="757575"/>
      </dsp:txXfrm>
    </dsp:sp>
    <dsp:sp modelId="{105A6375-6E09-483D-AC3A-409C76F312A3}">
      <dsp:nvSpPr>
        <dsp:cNvPr id="0" name=""/>
        <dsp:cNvSpPr/>
      </dsp:nvSpPr>
      <dsp:spPr>
        <a:xfrm>
          <a:off x="243986" y="4560300"/>
          <a:ext cx="3415809" cy="383760"/>
        </a:xfrm>
        <a:prstGeom prst="roundRect">
          <a:avLst/>
        </a:prstGeom>
        <a:solidFill>
          <a:schemeClr val="accent2">
            <a:hueOff val="-165654"/>
            <a:satOff val="-54335"/>
            <a:lumOff val="-19803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109" tIns="0" rIns="129109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300" kern="1200" noProof="0"/>
            <a:t>Analisi</a:t>
          </a:r>
          <a:r>
            <a:rPr lang="en-US" sz="1300" kern="1200"/>
            <a:t> </a:t>
          </a:r>
          <a:r>
            <a:rPr lang="it-IT" sz="1300" kern="1200" noProof="0"/>
            <a:t>statistica</a:t>
          </a:r>
        </a:p>
      </dsp:txBody>
      <dsp:txXfrm>
        <a:off x="262720" y="4579034"/>
        <a:ext cx="3378341" cy="3462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5B75F0-9477-4655-8137-4343CAADE274}">
      <dsp:nvSpPr>
        <dsp:cNvPr id="0" name=""/>
        <dsp:cNvSpPr/>
      </dsp:nvSpPr>
      <dsp:spPr>
        <a:xfrm>
          <a:off x="714561" y="797015"/>
          <a:ext cx="969174" cy="96917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A703B6-8B91-46BA-91C1-E9669AC047A6}">
      <dsp:nvSpPr>
        <dsp:cNvPr id="0" name=""/>
        <dsp:cNvSpPr/>
      </dsp:nvSpPr>
      <dsp:spPr>
        <a:xfrm>
          <a:off x="122287" y="2064384"/>
          <a:ext cx="2153721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300" kern="1200" baseline="0"/>
            <a:t>Rischio cardiovascolare più alto per chi ha risposto «4-Spesso» o «5-Sempre».</a:t>
          </a:r>
          <a:endParaRPr lang="en-US" sz="1300" kern="1200"/>
        </a:p>
      </dsp:txBody>
      <dsp:txXfrm>
        <a:off x="122287" y="2064384"/>
        <a:ext cx="2153721" cy="720000"/>
      </dsp:txXfrm>
    </dsp:sp>
    <dsp:sp modelId="{1638E60E-4D63-4378-8ED9-F33DCD6F3CBC}">
      <dsp:nvSpPr>
        <dsp:cNvPr id="0" name=""/>
        <dsp:cNvSpPr/>
      </dsp:nvSpPr>
      <dsp:spPr>
        <a:xfrm>
          <a:off x="3245183" y="797015"/>
          <a:ext cx="969174" cy="96917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CD20CB-256C-430E-A8AE-F8BBB3544791}">
      <dsp:nvSpPr>
        <dsp:cNvPr id="0" name=""/>
        <dsp:cNvSpPr/>
      </dsp:nvSpPr>
      <dsp:spPr>
        <a:xfrm>
          <a:off x="2652910" y="2064384"/>
          <a:ext cx="2153721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300" kern="1200" baseline="0"/>
            <a:t>Ridotta HL nei più anziani o nei più poveri.</a:t>
          </a:r>
          <a:endParaRPr lang="en-US" sz="1300" kern="1200"/>
        </a:p>
      </dsp:txBody>
      <dsp:txXfrm>
        <a:off x="2652910" y="2064384"/>
        <a:ext cx="2153721" cy="720000"/>
      </dsp:txXfrm>
    </dsp:sp>
    <dsp:sp modelId="{9AF35319-5640-4EEE-9FEE-4C0C906C84A6}">
      <dsp:nvSpPr>
        <dsp:cNvPr id="0" name=""/>
        <dsp:cNvSpPr/>
      </dsp:nvSpPr>
      <dsp:spPr>
        <a:xfrm>
          <a:off x="5775806" y="797015"/>
          <a:ext cx="969174" cy="96917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F5FE89-2523-4A43-84FF-640482FA9593}">
      <dsp:nvSpPr>
        <dsp:cNvPr id="0" name=""/>
        <dsp:cNvSpPr/>
      </dsp:nvSpPr>
      <dsp:spPr>
        <a:xfrm>
          <a:off x="5183532" y="2064384"/>
          <a:ext cx="2153721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300" kern="1200" baseline="0"/>
            <a:t>La relazione con i singoli parametri clinici risulta non significativa o dubbia.</a:t>
          </a:r>
          <a:endParaRPr lang="en-US" sz="1300" kern="1200"/>
        </a:p>
      </dsp:txBody>
      <dsp:txXfrm>
        <a:off x="5183532" y="2064384"/>
        <a:ext cx="2153721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67D526-B6CE-40B5-8D1E-C0FF2ADB7EE3}" type="datetimeFigureOut">
              <a:rPr lang="it-IT" smtClean="0"/>
              <a:t>24/10/2019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3DB9E8-39CF-441C-88BE-CF7762F997C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1891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3DB9E8-39CF-441C-88BE-CF7762F997C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27401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3DB9E8-39CF-441C-88BE-CF7762F997CC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36532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3DB9E8-39CF-441C-88BE-CF7762F997CC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75047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3DB9E8-39CF-441C-88BE-CF7762F997CC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3735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3DB9E8-39CF-441C-88BE-CF7762F997CC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41316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3DB9E8-39CF-441C-88BE-CF7762F997CC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5274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3DB9E8-39CF-441C-88BE-CF7762F997CC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82015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3DB9E8-39CF-441C-88BE-CF7762F997CC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06898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3DB9E8-39CF-441C-88BE-CF7762F997CC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94180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3DB9E8-39CF-441C-88BE-CF7762F997CC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91688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3DB9E8-39CF-441C-88BE-CF7762F997CC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8500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0E15BA-8FD4-447D-A968-25DD0C2579FF}" type="datetimeFigureOut">
              <a:rPr lang="it-IT" smtClean="0"/>
              <a:t>24/10/2019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11E7AE0-A021-4CA2-B826-E99CA0CC1C06}" type="slidenum">
              <a:rPr lang="it-IT" smtClean="0"/>
              <a:t>‹N›</a:t>
            </a:fld>
            <a:endParaRPr lang="it-IT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672746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E15BA-8FD4-447D-A968-25DD0C2579FF}" type="datetimeFigureOut">
              <a:rPr lang="it-IT" smtClean="0"/>
              <a:t>24/10/2019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E7AE0-A021-4CA2-B826-E99CA0CC1C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94672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E15BA-8FD4-447D-A968-25DD0C2579FF}" type="datetimeFigureOut">
              <a:rPr lang="it-IT" smtClean="0"/>
              <a:t>24/10/2019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E7AE0-A021-4CA2-B826-E99CA0CC1C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0078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E15BA-8FD4-447D-A968-25DD0C2579FF}" type="datetimeFigureOut">
              <a:rPr lang="it-IT" smtClean="0"/>
              <a:t>24/10/2019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E7AE0-A021-4CA2-B826-E99CA0CC1C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5053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0E15BA-8FD4-447D-A968-25DD0C2579FF}" type="datetimeFigureOut">
              <a:rPr lang="it-IT" smtClean="0"/>
              <a:t>24/10/2019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11E7AE0-A021-4CA2-B826-E99CA0CC1C06}" type="slidenum">
              <a:rPr lang="it-IT" smtClean="0"/>
              <a:t>‹N›</a:t>
            </a:fld>
            <a:endParaRPr lang="it-IT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4118002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E15BA-8FD4-447D-A968-25DD0C2579FF}" type="datetimeFigureOut">
              <a:rPr lang="it-IT" smtClean="0"/>
              <a:t>24/10/2019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E7AE0-A021-4CA2-B826-E99CA0CC1C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4354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E15BA-8FD4-447D-A968-25DD0C2579FF}" type="datetimeFigureOut">
              <a:rPr lang="it-IT" smtClean="0"/>
              <a:t>24/10/2019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E7AE0-A021-4CA2-B826-E99CA0CC1C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0364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E15BA-8FD4-447D-A968-25DD0C2579FF}" type="datetimeFigureOut">
              <a:rPr lang="it-IT" smtClean="0"/>
              <a:t>24/10/2019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E7AE0-A021-4CA2-B826-E99CA0CC1C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1558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E15BA-8FD4-447D-A968-25DD0C2579FF}" type="datetimeFigureOut">
              <a:rPr lang="it-IT" smtClean="0"/>
              <a:t>24/10/2019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E7AE0-A021-4CA2-B826-E99CA0CC1C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9758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0E15BA-8FD4-447D-A968-25DD0C2579FF}" type="datetimeFigureOut">
              <a:rPr lang="it-IT" smtClean="0"/>
              <a:t>24/10/2019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11E7AE0-A021-4CA2-B826-E99CA0CC1C06}" type="slidenum">
              <a:rPr lang="it-IT" smtClean="0"/>
              <a:t>‹N›</a:t>
            </a:fld>
            <a:endParaRPr lang="it-IT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63899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0E15BA-8FD4-447D-A968-25DD0C2579FF}" type="datetimeFigureOut">
              <a:rPr lang="it-IT" smtClean="0"/>
              <a:t>24/10/2019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11E7AE0-A021-4CA2-B826-E99CA0CC1C06}" type="slidenum">
              <a:rPr lang="it-IT" smtClean="0"/>
              <a:t>‹N›</a:t>
            </a:fld>
            <a:endParaRPr lang="it-IT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93117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870E15BA-8FD4-447D-A968-25DD0C2579FF}" type="datetimeFigureOut">
              <a:rPr lang="it-IT" smtClean="0"/>
              <a:t>24/10/2019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611E7AE0-A021-4CA2-B826-E99CA0CC1C06}" type="slidenum">
              <a:rPr lang="it-IT" smtClean="0"/>
              <a:t>‹N›</a:t>
            </a:fld>
            <a:endParaRPr lang="it-IT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06281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CDA5809-5664-4520-ADC8-6959936A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6">
            <a:extLst>
              <a:ext uri="{FF2B5EF4-FFF2-40B4-BE49-F238E27FC236}">
                <a16:creationId xmlns:a16="http://schemas.microsoft.com/office/drawing/2014/main" id="{D4C54414-6E76-4C63-9BDF-ED19F3B33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4059255" y="744469"/>
            <a:ext cx="2456751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17428D4-5036-4758-AFDE-50428956A2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03503" y="1480930"/>
            <a:ext cx="4205931" cy="3254321"/>
          </a:xfrm>
        </p:spPr>
        <p:txBody>
          <a:bodyPr>
            <a:normAutofit/>
          </a:bodyPr>
          <a:lstStyle/>
          <a:p>
            <a:pPr algn="l"/>
            <a:r>
              <a:rPr lang="it-IT" sz="2400" b="1" cap="none"/>
              <a:t>Health literacy nel paziente con ipertensione che si reca dal medico di medicina generale. Aspetti clinici, anagrafici e sociali.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02BA61E-7227-4AC9-880F-E9F7A86169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03504" y="4804850"/>
            <a:ext cx="4205930" cy="1086237"/>
          </a:xfrm>
        </p:spPr>
        <p:txBody>
          <a:bodyPr>
            <a:normAutofit/>
          </a:bodyPr>
          <a:lstStyle/>
          <a:p>
            <a:pPr algn="l">
              <a:lnSpc>
                <a:spcPct val="102000"/>
              </a:lnSpc>
              <a:spcAft>
                <a:spcPts val="600"/>
              </a:spcAft>
            </a:pPr>
            <a:r>
              <a:rPr lang="it-IT" sz="1700">
                <a:solidFill>
                  <a:srgbClr val="EFEDE3"/>
                </a:solidFill>
              </a:rPr>
              <a:t>Relatore: </a:t>
            </a:r>
            <a:r>
              <a:rPr lang="it-IT" sz="1700" b="1">
                <a:solidFill>
                  <a:srgbClr val="EFEDE3"/>
                </a:solidFill>
              </a:rPr>
              <a:t>Prof. Andrea Stimamiglio</a:t>
            </a:r>
          </a:p>
          <a:p>
            <a:pPr algn="l">
              <a:lnSpc>
                <a:spcPct val="102000"/>
              </a:lnSpc>
              <a:spcAft>
                <a:spcPts val="600"/>
              </a:spcAft>
            </a:pPr>
            <a:r>
              <a:rPr lang="it-IT" sz="1700">
                <a:solidFill>
                  <a:srgbClr val="EFEDE3"/>
                </a:solidFill>
              </a:rPr>
              <a:t>Correlatore: </a:t>
            </a:r>
            <a:r>
              <a:rPr lang="it-IT" sz="1700" b="1">
                <a:solidFill>
                  <a:srgbClr val="EFEDE3"/>
                </a:solidFill>
              </a:rPr>
              <a:t>Dott. Stefano Alice</a:t>
            </a:r>
          </a:p>
          <a:p>
            <a:pPr algn="l">
              <a:lnSpc>
                <a:spcPct val="102000"/>
              </a:lnSpc>
              <a:spcAft>
                <a:spcPts val="600"/>
              </a:spcAft>
            </a:pPr>
            <a:r>
              <a:rPr lang="it-IT" sz="1700">
                <a:solidFill>
                  <a:srgbClr val="EFEDE3"/>
                </a:solidFill>
              </a:rPr>
              <a:t>Candidato: </a:t>
            </a:r>
            <a:r>
              <a:rPr lang="it-IT" sz="1700" b="1">
                <a:solidFill>
                  <a:srgbClr val="EFEDE3"/>
                </a:solidFill>
              </a:rPr>
              <a:t>Fabio Romita</a:t>
            </a: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63BDB7B4-AA90-4278-8F9B-B9911879BC35}"/>
              </a:ext>
            </a:extLst>
          </p:cNvPr>
          <p:cNvGrpSpPr/>
          <p:nvPr/>
        </p:nvGrpSpPr>
        <p:grpSpPr>
          <a:xfrm>
            <a:off x="475706" y="2840556"/>
            <a:ext cx="3249517" cy="2434246"/>
            <a:chOff x="475706" y="2840556"/>
            <a:chExt cx="3249517" cy="2434246"/>
          </a:xfrm>
        </p:grpSpPr>
        <p:pic>
          <p:nvPicPr>
            <p:cNvPr id="7" name="Elemento grafico 6">
              <a:extLst>
                <a:ext uri="{FF2B5EF4-FFF2-40B4-BE49-F238E27FC236}">
                  <a16:creationId xmlns:a16="http://schemas.microsoft.com/office/drawing/2014/main" id="{BE8F6DEE-7E6E-4720-9D29-231D81277FE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75707" y="2840556"/>
              <a:ext cx="3248982" cy="1176887"/>
            </a:xfrm>
            <a:prstGeom prst="rect">
              <a:avLst/>
            </a:prstGeom>
          </p:spPr>
        </p:pic>
        <p:sp>
          <p:nvSpPr>
            <p:cNvPr id="4" name="CasellaDiTesto 3">
              <a:extLst>
                <a:ext uri="{FF2B5EF4-FFF2-40B4-BE49-F238E27FC236}">
                  <a16:creationId xmlns:a16="http://schemas.microsoft.com/office/drawing/2014/main" id="{63BAD2B6-E88A-4809-8785-30AE5D2C8B97}"/>
                </a:ext>
              </a:extLst>
            </p:cNvPr>
            <p:cNvSpPr txBox="1"/>
            <p:nvPr/>
          </p:nvSpPr>
          <p:spPr>
            <a:xfrm>
              <a:off x="476241" y="4088920"/>
              <a:ext cx="32489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>
                  <a:solidFill>
                    <a:schemeClr val="tx2"/>
                  </a:solidFill>
                </a:rPr>
                <a:t>Scuola di scienze mediche e farmaceutiche</a:t>
              </a:r>
            </a:p>
          </p:txBody>
        </p:sp>
        <p:sp>
          <p:nvSpPr>
            <p:cNvPr id="5" name="CasellaDiTesto 4">
              <a:extLst>
                <a:ext uri="{FF2B5EF4-FFF2-40B4-BE49-F238E27FC236}">
                  <a16:creationId xmlns:a16="http://schemas.microsoft.com/office/drawing/2014/main" id="{42EE5FC4-57E2-4F1F-A661-030EEAB7EA89}"/>
                </a:ext>
              </a:extLst>
            </p:cNvPr>
            <p:cNvSpPr txBox="1"/>
            <p:nvPr/>
          </p:nvSpPr>
          <p:spPr>
            <a:xfrm>
              <a:off x="475706" y="4751582"/>
              <a:ext cx="32489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1400" i="1">
                  <a:solidFill>
                    <a:schemeClr val="tx2"/>
                  </a:solidFill>
                </a:rPr>
                <a:t>Corso di Laurea in Medicina e Chirurgia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720353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roup 135">
            <a:extLst>
              <a:ext uri="{FF2B5EF4-FFF2-40B4-BE49-F238E27FC236}">
                <a16:creationId xmlns:a16="http://schemas.microsoft.com/office/drawing/2014/main" id="{449BC34D-9C23-4D6D-8213-1F471AF8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4643" y="744469"/>
            <a:ext cx="8005589" cy="5349671"/>
            <a:chOff x="752858" y="744469"/>
            <a:chExt cx="10674117" cy="5349671"/>
          </a:xfrm>
        </p:grpSpPr>
        <p:sp>
          <p:nvSpPr>
            <p:cNvPr id="137" name="Freeform 6">
              <a:extLst>
                <a:ext uri="{FF2B5EF4-FFF2-40B4-BE49-F238E27FC236}">
                  <a16:creationId xmlns:a16="http://schemas.microsoft.com/office/drawing/2014/main" id="{FA0F5D6C-5025-4D7E-82DD-C2C6FDA1E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38" name="Freeform 6">
              <a:extLst>
                <a:ext uri="{FF2B5EF4-FFF2-40B4-BE49-F238E27FC236}">
                  <a16:creationId xmlns:a16="http://schemas.microsoft.com/office/drawing/2014/main" id="{E2AF2C17-4AB4-4402-B84B-129EF95D1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40" name="Rectangle 139">
            <a:extLst>
              <a:ext uri="{FF2B5EF4-FFF2-40B4-BE49-F238E27FC236}">
                <a16:creationId xmlns:a16="http://schemas.microsoft.com/office/drawing/2014/main" id="{1E954AF0-B5CC-4A16-ACDA-675B5694F2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magine 3" descr="Immagine che contiene screenshot&#10;&#10;Descrizione generata automaticamente">
            <a:extLst>
              <a:ext uri="{FF2B5EF4-FFF2-40B4-BE49-F238E27FC236}">
                <a16:creationId xmlns:a16="http://schemas.microsoft.com/office/drawing/2014/main" id="{F289D70C-80CE-429B-A8E4-232F8F899A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706" y="1831131"/>
            <a:ext cx="5175285" cy="3195738"/>
          </a:xfrm>
          <a:prstGeom prst="rect">
            <a:avLst/>
          </a:prstGeom>
        </p:spPr>
      </p:pic>
      <p:sp>
        <p:nvSpPr>
          <p:cNvPr id="142" name="Freeform 6">
            <a:extLst>
              <a:ext uri="{FF2B5EF4-FFF2-40B4-BE49-F238E27FC236}">
                <a16:creationId xmlns:a16="http://schemas.microsoft.com/office/drawing/2014/main" id="{325322DD-3792-4947-A96A-1B6D9D786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5987575" y="640080"/>
            <a:ext cx="1722021" cy="3674981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8647BFE-EBAE-4767-B0CD-B13A7F656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7249" y="1314922"/>
            <a:ext cx="2382185" cy="3000139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it-IT" sz="2600" cap="all"/>
              <a:t>Esenzione</a:t>
            </a:r>
            <a:r>
              <a:rPr lang="en-US" sz="2600" cap="all"/>
              <a:t> per </a:t>
            </a:r>
            <a:r>
              <a:rPr lang="it-IT" sz="2600" cap="all"/>
              <a:t>reddito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18B75A-740C-406F-B87A-AB87BD2F3E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7249" y="4458645"/>
            <a:ext cx="2382185" cy="1656413"/>
          </a:xfrm>
        </p:spPr>
        <p:txBody>
          <a:bodyPr vert="horz" lIns="91440" tIns="45720" rIns="91440" bIns="45720" rtlCol="0">
            <a:normAutofit/>
          </a:bodyPr>
          <a:lstStyle/>
          <a:p>
            <a:pPr marL="0" lvl="1" indent="0" defTabSz="914400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700" b="1">
                <a:solidFill>
                  <a:srgbClr val="EFEDE3"/>
                </a:solidFill>
              </a:rPr>
              <a:t>71,4% </a:t>
            </a:r>
            <a:r>
              <a:rPr lang="en-US" sz="1700">
                <a:solidFill>
                  <a:srgbClr val="EFEDE3"/>
                </a:solidFill>
              </a:rPr>
              <a:t>vs </a:t>
            </a:r>
            <a:r>
              <a:rPr lang="en-US" sz="1700" b="1">
                <a:solidFill>
                  <a:srgbClr val="EFEDE3"/>
                </a:solidFill>
              </a:rPr>
              <a:t>48,5%</a:t>
            </a:r>
          </a:p>
        </p:txBody>
      </p:sp>
    </p:spTree>
    <p:extLst>
      <p:ext uri="{BB962C8B-B14F-4D97-AF65-F5344CB8AC3E}">
        <p14:creationId xmlns:p14="http://schemas.microsoft.com/office/powerpoint/2010/main" val="33301395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roup 62">
            <a:extLst>
              <a:ext uri="{FF2B5EF4-FFF2-40B4-BE49-F238E27FC236}">
                <a16:creationId xmlns:a16="http://schemas.microsoft.com/office/drawing/2014/main" id="{449BC34D-9C23-4D6D-8213-1F471AF8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4643" y="744469"/>
            <a:ext cx="8005589" cy="5349671"/>
            <a:chOff x="752858" y="744469"/>
            <a:chExt cx="10674117" cy="5349671"/>
          </a:xfrm>
        </p:grpSpPr>
        <p:sp>
          <p:nvSpPr>
            <p:cNvPr id="64" name="Freeform 6">
              <a:extLst>
                <a:ext uri="{FF2B5EF4-FFF2-40B4-BE49-F238E27FC236}">
                  <a16:creationId xmlns:a16="http://schemas.microsoft.com/office/drawing/2014/main" id="{FA0F5D6C-5025-4D7E-82DD-C2C6FDA1E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65" name="Freeform 6">
              <a:extLst>
                <a:ext uri="{FF2B5EF4-FFF2-40B4-BE49-F238E27FC236}">
                  <a16:creationId xmlns:a16="http://schemas.microsoft.com/office/drawing/2014/main" id="{E2AF2C17-4AB4-4402-B84B-129EF95D1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67" name="Rectangle 66">
            <a:extLst>
              <a:ext uri="{FF2B5EF4-FFF2-40B4-BE49-F238E27FC236}">
                <a16:creationId xmlns:a16="http://schemas.microsoft.com/office/drawing/2014/main" id="{1E954AF0-B5CC-4A16-ACDA-675B5694F2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DBADADC3-DC8D-4935-8957-59424212F1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706" y="1831131"/>
            <a:ext cx="5175285" cy="3195738"/>
          </a:xfrm>
          <a:prstGeom prst="rect">
            <a:avLst/>
          </a:prstGeom>
        </p:spPr>
      </p:pic>
      <p:sp>
        <p:nvSpPr>
          <p:cNvPr id="69" name="Freeform 6">
            <a:extLst>
              <a:ext uri="{FF2B5EF4-FFF2-40B4-BE49-F238E27FC236}">
                <a16:creationId xmlns:a16="http://schemas.microsoft.com/office/drawing/2014/main" id="{325322DD-3792-4947-A96A-1B6D9D786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5987575" y="640080"/>
            <a:ext cx="1722021" cy="3674981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AE21F53B-96C7-4AC6-8A31-C71A28D99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7249" y="1314922"/>
            <a:ext cx="2382185" cy="3000139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en-US" sz="4200" cap="all"/>
              <a:t>SCORE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4DB49C-17E2-46B4-A30C-B33B541BF1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7249" y="4458645"/>
            <a:ext cx="2382185" cy="1656413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defTabSz="914400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700" b="1">
                <a:solidFill>
                  <a:srgbClr val="EFEDE3"/>
                </a:solidFill>
              </a:rPr>
              <a:t>7,3%</a:t>
            </a:r>
            <a:r>
              <a:rPr lang="en-US" sz="1700">
                <a:solidFill>
                  <a:srgbClr val="EFEDE3"/>
                </a:solidFill>
              </a:rPr>
              <a:t> vs </a:t>
            </a:r>
            <a:r>
              <a:rPr lang="en-US" sz="1700" b="1">
                <a:solidFill>
                  <a:srgbClr val="EFEDE3"/>
                </a:solidFill>
              </a:rPr>
              <a:t>5,2%</a:t>
            </a:r>
          </a:p>
        </p:txBody>
      </p:sp>
    </p:spTree>
    <p:extLst>
      <p:ext uri="{BB962C8B-B14F-4D97-AF65-F5344CB8AC3E}">
        <p14:creationId xmlns:p14="http://schemas.microsoft.com/office/powerpoint/2010/main" val="30518514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1D868099-6145-4BC0-A5EA-74BEF1776B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AE21F53B-96C7-4AC6-8A31-C71A28D99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3568" y="1110882"/>
            <a:ext cx="2289779" cy="1060817"/>
          </a:xfrm>
        </p:spPr>
        <p:txBody>
          <a:bodyPr anchor="b">
            <a:normAutofit/>
          </a:bodyPr>
          <a:lstStyle/>
          <a:p>
            <a:r>
              <a:rPr lang="it-IT" sz="2400"/>
              <a:t>Analisi multivariata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4DB49C-17E2-46B4-A30C-B33B541BF1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3567" y="2286000"/>
            <a:ext cx="2289779" cy="3931920"/>
          </a:xfrm>
        </p:spPr>
        <p:txBody>
          <a:bodyPr>
            <a:normAutofit/>
          </a:bodyPr>
          <a:lstStyle/>
          <a:p>
            <a:r>
              <a:rPr lang="it-IT" sz="1400"/>
              <a:t>Confondenti età, sesso, fumo, colesterolo e pressione sistolica.</a:t>
            </a:r>
          </a:p>
          <a:p>
            <a:r>
              <a:rPr lang="it-IT" sz="1400"/>
              <a:t>1,5% in più per chi ha risposto 4 o 5.</a:t>
            </a:r>
          </a:p>
          <a:p>
            <a:endParaRPr lang="it-IT" sz="1400"/>
          </a:p>
        </p:txBody>
      </p:sp>
      <p:sp>
        <p:nvSpPr>
          <p:cNvPr id="56" name="Freeform 6">
            <a:extLst>
              <a:ext uri="{FF2B5EF4-FFF2-40B4-BE49-F238E27FC236}">
                <a16:creationId xmlns:a16="http://schemas.microsoft.com/office/drawing/2014/main" id="{CC1026F7-DECB-49B4-A565-518BBA4454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5987575" y="640080"/>
            <a:ext cx="1722021" cy="3674981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7F529BBD-699B-4E19-8C64-CE8279B810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6452826"/>
              </p:ext>
            </p:extLst>
          </p:nvPr>
        </p:nvGraphicFramePr>
        <p:xfrm>
          <a:off x="892393" y="1413000"/>
          <a:ext cx="4528065" cy="4032000"/>
        </p:xfrm>
        <a:graphic>
          <a:graphicData uri="http://schemas.openxmlformats.org/drawingml/2006/table">
            <a:tbl>
              <a:tblPr firstRow="1" firstCol="1" bandRow="1"/>
              <a:tblGrid>
                <a:gridCol w="2547199">
                  <a:extLst>
                    <a:ext uri="{9D8B030D-6E8A-4147-A177-3AD203B41FA5}">
                      <a16:colId xmlns:a16="http://schemas.microsoft.com/office/drawing/2014/main" val="3559305158"/>
                    </a:ext>
                  </a:extLst>
                </a:gridCol>
                <a:gridCol w="857840">
                  <a:extLst>
                    <a:ext uri="{9D8B030D-6E8A-4147-A177-3AD203B41FA5}">
                      <a16:colId xmlns:a16="http://schemas.microsoft.com/office/drawing/2014/main" val="1678479444"/>
                    </a:ext>
                  </a:extLst>
                </a:gridCol>
                <a:gridCol w="1123026">
                  <a:extLst>
                    <a:ext uri="{9D8B030D-6E8A-4147-A177-3AD203B41FA5}">
                      <a16:colId xmlns:a16="http://schemas.microsoft.com/office/drawing/2014/main" val="3096913207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900" b="1">
                          <a:solidFill>
                            <a:schemeClr val="bg1"/>
                          </a:solidFill>
                          <a:effectLst/>
                          <a:latin typeface="Century Schoolbook" panose="02040604050505020304" pitchFamily="18" charset="0"/>
                          <a:ea typeface="Century Schoolbook" panose="02040604050505020304" pitchFamily="18" charset="0"/>
                          <a:cs typeface="Times New Roman" panose="02020603050405020304" pitchFamily="18" charset="0"/>
                        </a:rPr>
                        <a:t>Variabile</a:t>
                      </a:r>
                      <a:endParaRPr lang="it-IT" sz="190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entury Schoolbook" panose="020406040505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079" marR="10707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900" b="1">
                          <a:solidFill>
                            <a:schemeClr val="bg1"/>
                          </a:solidFill>
                          <a:effectLst/>
                          <a:latin typeface="Century Schoolbook" panose="02040604050505020304" pitchFamily="18" charset="0"/>
                          <a:ea typeface="Century Schoolbook" panose="02040604050505020304" pitchFamily="18" charset="0"/>
                          <a:cs typeface="Times New Roman" panose="02020603050405020304" pitchFamily="18" charset="0"/>
                        </a:rPr>
                        <a:t>β</a:t>
                      </a:r>
                      <a:endParaRPr lang="it-IT" sz="190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entury Schoolbook" panose="020406040505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079" marR="10707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900" b="1">
                          <a:solidFill>
                            <a:schemeClr val="bg1"/>
                          </a:solidFill>
                          <a:effectLst/>
                          <a:latin typeface="Century Schoolbook" panose="02040604050505020304" pitchFamily="18" charset="0"/>
                          <a:ea typeface="Century Schoolbook" panose="020406040505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endParaRPr lang="it-IT" sz="190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entury Schoolbook" panose="020406040505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079" marR="10707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8443293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900" b="1">
                          <a:solidFill>
                            <a:schemeClr val="bg1"/>
                          </a:solidFill>
                          <a:effectLst/>
                          <a:latin typeface="Century Schoolbook" panose="02040604050505020304" pitchFamily="18" charset="0"/>
                          <a:ea typeface="Century Schoolbook" panose="02040604050505020304" pitchFamily="18" charset="0"/>
                          <a:cs typeface="Times New Roman" panose="02020603050405020304" pitchFamily="18" charset="0"/>
                        </a:rPr>
                        <a:t>SILS 4 o 5</a:t>
                      </a:r>
                      <a:endParaRPr lang="it-IT" sz="190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entury Schoolbook" panose="020406040505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079" marR="10707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900">
                          <a:solidFill>
                            <a:schemeClr val="bg1"/>
                          </a:solidFill>
                          <a:effectLst/>
                          <a:latin typeface="Century Schoolbook" panose="02040604050505020304" pitchFamily="18" charset="0"/>
                          <a:ea typeface="Century Schoolbook" panose="02040604050505020304" pitchFamily="18" charset="0"/>
                          <a:cs typeface="Times New Roman" panose="02020603050405020304" pitchFamily="18" charset="0"/>
                        </a:rPr>
                        <a:t>0.015</a:t>
                      </a:r>
                    </a:p>
                  </a:txBody>
                  <a:tcPr marL="107079" marR="10707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900">
                          <a:solidFill>
                            <a:schemeClr val="bg1"/>
                          </a:solidFill>
                          <a:effectLst/>
                          <a:latin typeface="Century Schoolbook" panose="02040604050505020304" pitchFamily="18" charset="0"/>
                          <a:ea typeface="Century Schoolbook" panose="02040604050505020304" pitchFamily="18" charset="0"/>
                          <a:cs typeface="Times New Roman" panose="02020603050405020304" pitchFamily="18" charset="0"/>
                        </a:rPr>
                        <a:t>&lt; 0.01</a:t>
                      </a:r>
                    </a:p>
                  </a:txBody>
                  <a:tcPr marL="107079" marR="10707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414419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900" b="1">
                          <a:solidFill>
                            <a:schemeClr val="bg1"/>
                          </a:solidFill>
                          <a:effectLst/>
                          <a:latin typeface="Century Schoolbook" panose="02040604050505020304" pitchFamily="18" charset="0"/>
                          <a:ea typeface="Century Schoolbook" panose="02040604050505020304" pitchFamily="18" charset="0"/>
                          <a:cs typeface="Times New Roman" panose="02020603050405020304" pitchFamily="18" charset="0"/>
                        </a:rPr>
                        <a:t>Età</a:t>
                      </a:r>
                      <a:endParaRPr lang="it-IT" sz="190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entury Schoolbook" panose="020406040505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079" marR="10707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900">
                          <a:solidFill>
                            <a:schemeClr val="bg1"/>
                          </a:solidFill>
                          <a:effectLst/>
                          <a:latin typeface="Century Schoolbook" panose="02040604050505020304" pitchFamily="18" charset="0"/>
                          <a:ea typeface="Century Schoolbook" panose="02040604050505020304" pitchFamily="18" charset="0"/>
                          <a:cs typeface="Times New Roman" panose="02020603050405020304" pitchFamily="18" charset="0"/>
                        </a:rPr>
                        <a:t>0.004</a:t>
                      </a:r>
                    </a:p>
                  </a:txBody>
                  <a:tcPr marL="107079" marR="10707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900">
                          <a:solidFill>
                            <a:schemeClr val="bg1"/>
                          </a:solidFill>
                          <a:effectLst/>
                          <a:latin typeface="Century Schoolbook" panose="02040604050505020304" pitchFamily="18" charset="0"/>
                          <a:ea typeface="Century Schoolbook" panose="02040604050505020304" pitchFamily="18" charset="0"/>
                          <a:cs typeface="Times New Roman" panose="02020603050405020304" pitchFamily="18" charset="0"/>
                        </a:rPr>
                        <a:t>&lt; 0.01</a:t>
                      </a:r>
                    </a:p>
                  </a:txBody>
                  <a:tcPr marL="107079" marR="10707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909293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900" b="1">
                          <a:solidFill>
                            <a:schemeClr val="bg1"/>
                          </a:solidFill>
                          <a:effectLst/>
                          <a:latin typeface="Century Schoolbook" panose="02040604050505020304" pitchFamily="18" charset="0"/>
                          <a:ea typeface="Century Schoolbook" panose="02040604050505020304" pitchFamily="18" charset="0"/>
                          <a:cs typeface="Times New Roman" panose="02020603050405020304" pitchFamily="18" charset="0"/>
                        </a:rPr>
                        <a:t>Colesterolo totale</a:t>
                      </a:r>
                      <a:endParaRPr lang="it-IT" sz="190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entury Schoolbook" panose="020406040505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079" marR="10707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900">
                          <a:solidFill>
                            <a:schemeClr val="bg1"/>
                          </a:solidFill>
                          <a:effectLst/>
                          <a:latin typeface="Century Schoolbook" panose="02040604050505020304" pitchFamily="18" charset="0"/>
                          <a:ea typeface="Century Schoolbook" panose="02040604050505020304" pitchFamily="18" charset="0"/>
                          <a:cs typeface="Times New Roman" panose="02020603050405020304" pitchFamily="18" charset="0"/>
                        </a:rPr>
                        <a:t>0.000</a:t>
                      </a:r>
                    </a:p>
                  </a:txBody>
                  <a:tcPr marL="107079" marR="10707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900">
                          <a:solidFill>
                            <a:schemeClr val="bg1"/>
                          </a:solidFill>
                          <a:effectLst/>
                          <a:latin typeface="Century Schoolbook" panose="02040604050505020304" pitchFamily="18" charset="0"/>
                          <a:ea typeface="Century Schoolbook" panose="02040604050505020304" pitchFamily="18" charset="0"/>
                          <a:cs typeface="Times New Roman" panose="02020603050405020304" pitchFamily="18" charset="0"/>
                        </a:rPr>
                        <a:t>&lt; 0.01</a:t>
                      </a:r>
                    </a:p>
                  </a:txBody>
                  <a:tcPr marL="107079" marR="10707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5571187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900" b="1">
                          <a:solidFill>
                            <a:schemeClr val="bg1"/>
                          </a:solidFill>
                          <a:effectLst/>
                          <a:latin typeface="Century Schoolbook" panose="02040604050505020304" pitchFamily="18" charset="0"/>
                          <a:ea typeface="Century Schoolbook" panose="02040604050505020304" pitchFamily="18" charset="0"/>
                          <a:cs typeface="Times New Roman" panose="02020603050405020304" pitchFamily="18" charset="0"/>
                        </a:rPr>
                        <a:t>Pressione s.</a:t>
                      </a:r>
                      <a:endParaRPr lang="it-IT" sz="190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entury Schoolbook" panose="020406040505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079" marR="10707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900">
                          <a:solidFill>
                            <a:schemeClr val="bg1"/>
                          </a:solidFill>
                          <a:effectLst/>
                          <a:latin typeface="Century Schoolbook" panose="02040604050505020304" pitchFamily="18" charset="0"/>
                          <a:ea typeface="Century Schoolbook" panose="02040604050505020304" pitchFamily="18" charset="0"/>
                          <a:cs typeface="Times New Roman" panose="02020603050405020304" pitchFamily="18" charset="0"/>
                        </a:rPr>
                        <a:t>0.001</a:t>
                      </a:r>
                    </a:p>
                  </a:txBody>
                  <a:tcPr marL="107079" marR="10707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900">
                          <a:solidFill>
                            <a:schemeClr val="bg1"/>
                          </a:solidFill>
                          <a:effectLst/>
                          <a:latin typeface="Century Schoolbook" panose="02040604050505020304" pitchFamily="18" charset="0"/>
                          <a:ea typeface="Century Schoolbook" panose="02040604050505020304" pitchFamily="18" charset="0"/>
                          <a:cs typeface="Times New Roman" panose="02020603050405020304" pitchFamily="18" charset="0"/>
                        </a:rPr>
                        <a:t>&lt; 0.01</a:t>
                      </a:r>
                    </a:p>
                  </a:txBody>
                  <a:tcPr marL="107079" marR="10707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099296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900" b="1">
                          <a:solidFill>
                            <a:schemeClr val="bg1"/>
                          </a:solidFill>
                          <a:effectLst/>
                          <a:latin typeface="Century Schoolbook" panose="02040604050505020304" pitchFamily="18" charset="0"/>
                          <a:ea typeface="Century Schoolbook" panose="02040604050505020304" pitchFamily="18" charset="0"/>
                          <a:cs typeface="Times New Roman" panose="02020603050405020304" pitchFamily="18" charset="0"/>
                        </a:rPr>
                        <a:t>Sesso maschile</a:t>
                      </a:r>
                      <a:endParaRPr lang="it-IT" sz="190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entury Schoolbook" panose="020406040505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079" marR="10707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900">
                          <a:solidFill>
                            <a:schemeClr val="bg1"/>
                          </a:solidFill>
                          <a:effectLst/>
                          <a:latin typeface="Century Schoolbook" panose="02040604050505020304" pitchFamily="18" charset="0"/>
                          <a:ea typeface="Century Schoolbook" panose="02040604050505020304" pitchFamily="18" charset="0"/>
                          <a:cs typeface="Times New Roman" panose="02020603050405020304" pitchFamily="18" charset="0"/>
                        </a:rPr>
                        <a:t>0.003</a:t>
                      </a:r>
                    </a:p>
                  </a:txBody>
                  <a:tcPr marL="107079" marR="10707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900">
                          <a:solidFill>
                            <a:schemeClr val="bg1"/>
                          </a:solidFill>
                          <a:effectLst/>
                          <a:latin typeface="Century Schoolbook" panose="02040604050505020304" pitchFamily="18" charset="0"/>
                          <a:ea typeface="Century Schoolbook" panose="02040604050505020304" pitchFamily="18" charset="0"/>
                          <a:cs typeface="Times New Roman" panose="02020603050405020304" pitchFamily="18" charset="0"/>
                        </a:rPr>
                        <a:t>&lt; 0.05</a:t>
                      </a:r>
                    </a:p>
                  </a:txBody>
                  <a:tcPr marL="107079" marR="10707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262253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900" b="1">
                          <a:solidFill>
                            <a:schemeClr val="bg1"/>
                          </a:solidFill>
                          <a:effectLst/>
                          <a:latin typeface="Century Schoolbook" panose="02040604050505020304" pitchFamily="18" charset="0"/>
                          <a:ea typeface="Century Schoolbook" panose="02040604050505020304" pitchFamily="18" charset="0"/>
                          <a:cs typeface="Times New Roman" panose="02020603050405020304" pitchFamily="18" charset="0"/>
                        </a:rPr>
                        <a:t>Fumo</a:t>
                      </a:r>
                      <a:endParaRPr lang="it-IT" sz="190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entury Schoolbook" panose="020406040505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7079" marR="10707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900">
                          <a:solidFill>
                            <a:schemeClr val="bg1"/>
                          </a:solidFill>
                          <a:effectLst/>
                          <a:latin typeface="Century Schoolbook" panose="02040604050505020304" pitchFamily="18" charset="0"/>
                          <a:ea typeface="Century Schoolbook" panose="02040604050505020304" pitchFamily="18" charset="0"/>
                          <a:cs typeface="Times New Roman" panose="02020603050405020304" pitchFamily="18" charset="0"/>
                        </a:rPr>
                        <a:t>0.035</a:t>
                      </a:r>
                    </a:p>
                  </a:txBody>
                  <a:tcPr marL="107079" marR="10707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900">
                          <a:solidFill>
                            <a:schemeClr val="bg1"/>
                          </a:solidFill>
                          <a:effectLst/>
                          <a:latin typeface="Century Schoolbook" panose="02040604050505020304" pitchFamily="18" charset="0"/>
                          <a:ea typeface="Century Schoolbook" panose="02040604050505020304" pitchFamily="18" charset="0"/>
                          <a:cs typeface="Times New Roman" panose="02020603050405020304" pitchFamily="18" charset="0"/>
                        </a:rPr>
                        <a:t>&lt; 0.01</a:t>
                      </a:r>
                    </a:p>
                  </a:txBody>
                  <a:tcPr marL="107079" marR="10707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9230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67790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1E1665A6-74DB-4F44-A6EF-F01205E871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BF61C12-B2C6-47AE-BEB0-E352B879C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685800"/>
            <a:ext cx="8178799" cy="1485900"/>
          </a:xfrm>
          <a:noFill/>
        </p:spPr>
        <p:txBody>
          <a:bodyPr>
            <a:normAutofit/>
          </a:bodyPr>
          <a:lstStyle/>
          <a:p>
            <a:pPr algn="ctr"/>
            <a:r>
              <a:rPr lang="it-IT"/>
              <a:t>Conclusioni</a:t>
            </a:r>
          </a:p>
        </p:txBody>
      </p:sp>
      <p:graphicFrame>
        <p:nvGraphicFramePr>
          <p:cNvPr id="15" name="Segnaposto contenuto 2">
            <a:extLst>
              <a:ext uri="{FF2B5EF4-FFF2-40B4-BE49-F238E27FC236}">
                <a16:creationId xmlns:a16="http://schemas.microsoft.com/office/drawing/2014/main" id="{02E4388B-980A-4985-B1B0-AFD1BA7424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3126632"/>
              </p:ext>
            </p:extLst>
          </p:nvPr>
        </p:nvGraphicFramePr>
        <p:xfrm>
          <a:off x="842229" y="2286000"/>
          <a:ext cx="7459542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914629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id="{BA75F4A0-FEAF-4F1B-9C48-7688BF9D4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7D0907D1-75AC-4560-B071-0013DBDCB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101" y="5423537"/>
            <a:ext cx="7400499" cy="868081"/>
          </a:xfrm>
        </p:spPr>
        <p:txBody>
          <a:bodyPr anchor="ctr">
            <a:normAutofit/>
          </a:bodyPr>
          <a:lstStyle/>
          <a:p>
            <a:r>
              <a:rPr lang="it-IT"/>
              <a:t>Limiti</a:t>
            </a:r>
          </a:p>
        </p:txBody>
      </p:sp>
      <p:sp>
        <p:nvSpPr>
          <p:cNvPr id="61" name="Freeform: Shape 60">
            <a:extLst>
              <a:ext uri="{FF2B5EF4-FFF2-40B4-BE49-F238E27FC236}">
                <a16:creationId xmlns:a16="http://schemas.microsoft.com/office/drawing/2014/main" id="{F1EC79F3-0DE6-47BA-9C5C-039C54F4AC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 flipH="1">
            <a:off x="1078417" y="-370056"/>
            <a:ext cx="1756584" cy="3306366"/>
          </a:xfrm>
          <a:custGeom>
            <a:avLst/>
            <a:gdLst>
              <a:gd name="connsiteX0" fmla="*/ 1756584 w 1756584"/>
              <a:gd name="connsiteY0" fmla="*/ 4408488 h 4408488"/>
              <a:gd name="connsiteX1" fmla="*/ 1756584 w 1756584"/>
              <a:gd name="connsiteY1" fmla="*/ 0 h 4408488"/>
              <a:gd name="connsiteX2" fmla="*/ 1350810 w 1756584"/>
              <a:gd name="connsiteY2" fmla="*/ 0 h 4408488"/>
              <a:gd name="connsiteX3" fmla="*/ 1350810 w 1756584"/>
              <a:gd name="connsiteY3" fmla="*/ 4024068 h 4408488"/>
              <a:gd name="connsiteX4" fmla="*/ 0 w 1756584"/>
              <a:gd name="connsiteY4" fmla="*/ 4023445 h 4408488"/>
              <a:gd name="connsiteX5" fmla="*/ 0 w 1756584"/>
              <a:gd name="connsiteY5" fmla="*/ 4408488 h 4408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56584" h="4408488">
                <a:moveTo>
                  <a:pt x="1756584" y="4408488"/>
                </a:moveTo>
                <a:lnTo>
                  <a:pt x="1756584" y="0"/>
                </a:lnTo>
                <a:lnTo>
                  <a:pt x="1350810" y="0"/>
                </a:lnTo>
                <a:lnTo>
                  <a:pt x="1350810" y="4024068"/>
                </a:lnTo>
                <a:lnTo>
                  <a:pt x="0" y="4023445"/>
                </a:lnTo>
                <a:lnTo>
                  <a:pt x="0" y="4408488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63" name="Freeform: Shape 62">
            <a:extLst>
              <a:ext uri="{FF2B5EF4-FFF2-40B4-BE49-F238E27FC236}">
                <a16:creationId xmlns:a16="http://schemas.microsoft.com/office/drawing/2014/main" id="{C86C2B07-2A41-4CB1-9C51-F037AF4176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 flipV="1">
            <a:off x="6285591" y="2733391"/>
            <a:ext cx="1755930" cy="3306366"/>
          </a:xfrm>
          <a:custGeom>
            <a:avLst/>
            <a:gdLst>
              <a:gd name="connsiteX0" fmla="*/ 0 w 1755930"/>
              <a:gd name="connsiteY0" fmla="*/ 4023420 h 4408488"/>
              <a:gd name="connsiteX1" fmla="*/ 1 w 1755930"/>
              <a:gd name="connsiteY1" fmla="*/ 4408488 h 4408488"/>
              <a:gd name="connsiteX2" fmla="*/ 1755930 w 1755930"/>
              <a:gd name="connsiteY2" fmla="*/ 4408488 h 4408488"/>
              <a:gd name="connsiteX3" fmla="*/ 1755930 w 1755930"/>
              <a:gd name="connsiteY3" fmla="*/ 0 h 4408488"/>
              <a:gd name="connsiteX4" fmla="*/ 1350156 w 1755930"/>
              <a:gd name="connsiteY4" fmla="*/ 0 h 4408488"/>
              <a:gd name="connsiteX5" fmla="*/ 1350156 w 1755930"/>
              <a:gd name="connsiteY5" fmla="*/ 4023628 h 4408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55930" h="4408488">
                <a:moveTo>
                  <a:pt x="0" y="4023420"/>
                </a:moveTo>
                <a:lnTo>
                  <a:pt x="1" y="4408488"/>
                </a:lnTo>
                <a:lnTo>
                  <a:pt x="1755930" y="4408488"/>
                </a:lnTo>
                <a:lnTo>
                  <a:pt x="1755930" y="0"/>
                </a:lnTo>
                <a:lnTo>
                  <a:pt x="1350156" y="0"/>
                </a:lnTo>
                <a:lnTo>
                  <a:pt x="1350156" y="4023628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68B8EB5-E531-4030-83DC-55612AD75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123486"/>
            <a:ext cx="7229901" cy="3516753"/>
          </a:xfrm>
        </p:spPr>
        <p:txBody>
          <a:bodyPr anchor="ctr">
            <a:normAutofit/>
          </a:bodyPr>
          <a:lstStyle/>
          <a:p>
            <a:r>
              <a:rPr lang="it-IT"/>
              <a:t>Quantità di dati raccolta.</a:t>
            </a:r>
          </a:p>
          <a:p>
            <a:r>
              <a:rPr lang="it-IT"/>
              <a:t>Validità di SCORE verificata solo nei soggetti tra i 45 e i 65 anni.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A3F67AAC-C977-4759-A5C8-6BC998F96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53386"/>
            <a:ext cx="9143999" cy="40461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5400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449BC34D-9C23-4D6D-8213-1F471AF8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4643" y="744469"/>
            <a:ext cx="8005589" cy="5349671"/>
            <a:chOff x="752858" y="744469"/>
            <a:chExt cx="10674117" cy="5349671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FA0F5D6C-5025-4D7E-82DD-C2C6FDA1E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E2AF2C17-4AB4-4402-B84B-129EF95D1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5D213B41-AC9B-4E61-BEED-FF4C168A8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D7DD836C-A850-439D-B162-33987A963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422" y="4484772"/>
            <a:ext cx="8152313" cy="123729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/>
            <a:r>
              <a:rPr lang="it-IT" sz="4000"/>
              <a:t>Grazie</a:t>
            </a:r>
            <a:r>
              <a:rPr lang="en-US" sz="4000"/>
              <a:t> per </a:t>
            </a:r>
            <a:r>
              <a:rPr lang="it-IT" sz="4000"/>
              <a:t>l’attenzione</a:t>
            </a:r>
          </a:p>
        </p:txBody>
      </p:sp>
      <p:sp>
        <p:nvSpPr>
          <p:cNvPr id="16" name="Freeform 6">
            <a:extLst>
              <a:ext uri="{FF2B5EF4-FFF2-40B4-BE49-F238E27FC236}">
                <a16:creationId xmlns:a16="http://schemas.microsoft.com/office/drawing/2014/main" id="{D8BB75D5-93A7-4EC9-A2FB-DCBDE6DE3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 flipH="1">
            <a:off x="375437" y="417767"/>
            <a:ext cx="3275668" cy="3306366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8" name="Freeform 6">
            <a:extLst>
              <a:ext uri="{FF2B5EF4-FFF2-40B4-BE49-F238E27FC236}">
                <a16:creationId xmlns:a16="http://schemas.microsoft.com/office/drawing/2014/main" id="{628FBD9F-3B86-4C98-8F77-3833207377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 flipV="1">
            <a:off x="5469487" y="1165145"/>
            <a:ext cx="3275013" cy="3306366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7" name="Graphic 6" descr="Cappello di laurea">
            <a:extLst>
              <a:ext uri="{FF2B5EF4-FFF2-40B4-BE49-F238E27FC236}">
                <a16:creationId xmlns:a16="http://schemas.microsoft.com/office/drawing/2014/main" id="{0D7F4CDB-EB1B-4465-BCB3-319AA273E3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268429" y="1150341"/>
            <a:ext cx="2585314" cy="2585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2236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8" name="Rectangle 77">
            <a:extLst>
              <a:ext uri="{FF2B5EF4-FFF2-40B4-BE49-F238E27FC236}">
                <a16:creationId xmlns:a16="http://schemas.microsoft.com/office/drawing/2014/main" id="{C3638F2F-4688-4030-B1CC-802724443B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Freeform 6">
            <a:extLst>
              <a:ext uri="{FF2B5EF4-FFF2-40B4-BE49-F238E27FC236}">
                <a16:creationId xmlns:a16="http://schemas.microsoft.com/office/drawing/2014/main" id="{48C811F0-0ED8-4A7B-BFDE-6433C690E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 flipH="1">
            <a:off x="491551" y="625230"/>
            <a:ext cx="1910102" cy="1928003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3A76373-AA57-4134-B6EF-0671AE036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0323" y="1327355"/>
            <a:ext cx="2669568" cy="4482564"/>
          </a:xfrm>
        </p:spPr>
        <p:txBody>
          <a:bodyPr>
            <a:normAutofit/>
          </a:bodyPr>
          <a:lstStyle/>
          <a:p>
            <a:r>
              <a:rPr lang="it-IT"/>
              <a:t>Health Literacy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2BE9D2-059F-46C3-86F1-72C63813F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5092" y="1327356"/>
            <a:ext cx="3654508" cy="44825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/>
              <a:t>La conoscenza e motivazione per accedere, comprendere, valutare e applicare le informazioni per prendere decisioni nella vita di tutti i giorni riguardanti la salute e la prevenzione delle malattie.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AC19CEE-435E-4643-849E-5194A57437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53386"/>
            <a:ext cx="9143999" cy="40461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6102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0BC9609-A8AF-411F-A9E0-C3B93C894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9C9E3E5-31F9-4A76-A31E-4F0CC04CD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60" y="639704"/>
            <a:ext cx="2474684" cy="5577840"/>
          </a:xfrm>
        </p:spPr>
        <p:txBody>
          <a:bodyPr anchor="ctr">
            <a:normAutofit/>
          </a:bodyPr>
          <a:lstStyle/>
          <a:p>
            <a:pPr algn="ctr"/>
            <a:r>
              <a:rPr lang="it-IT"/>
              <a:t>Effetti sulla salute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BE6ACF7E-90B3-4FB0-B39A-A8BD1FD0E1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8147669"/>
              </p:ext>
            </p:extLst>
          </p:nvPr>
        </p:nvGraphicFramePr>
        <p:xfrm>
          <a:off x="3676104" y="639705"/>
          <a:ext cx="4879728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336830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D868099-6145-4BC0-A5EA-74BEF1776B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CFD6813-A894-4E4D-AF7E-A836F5A1B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3568" y="1110882"/>
            <a:ext cx="2289779" cy="1060817"/>
          </a:xfrm>
        </p:spPr>
        <p:txBody>
          <a:bodyPr anchor="b">
            <a:normAutofit/>
          </a:bodyPr>
          <a:lstStyle/>
          <a:p>
            <a:r>
              <a:rPr lang="it-IT" sz="2200"/>
              <a:t>Single Item Literacy Screener</a:t>
            </a:r>
          </a:p>
        </p:txBody>
      </p:sp>
      <p:pic>
        <p:nvPicPr>
          <p:cNvPr id="4" name="Immagine 3" descr="Immagine che contiene screenshot&#10;&#10;Descrizione generata automaticamente">
            <a:extLst>
              <a:ext uri="{FF2B5EF4-FFF2-40B4-BE49-F238E27FC236}">
                <a16:creationId xmlns:a16="http://schemas.microsoft.com/office/drawing/2014/main" id="{A30763DE-51DA-42BB-A447-8CFFB143B2C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391" t="41602" r="28203" b="7915"/>
          <a:stretch/>
        </p:blipFill>
        <p:spPr>
          <a:xfrm>
            <a:off x="475706" y="2322467"/>
            <a:ext cx="5175285" cy="2213065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14FF34-108F-4645-8B3E-F1D8227A70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3567" y="2286000"/>
            <a:ext cx="2289779" cy="3931920"/>
          </a:xfrm>
        </p:spPr>
        <p:txBody>
          <a:bodyPr>
            <a:normAutofit/>
          </a:bodyPr>
          <a:lstStyle/>
          <a:p>
            <a:r>
              <a:rPr lang="it-IT" sz="1400"/>
              <a:t>Costituito da una singola domanda.</a:t>
            </a:r>
          </a:p>
          <a:p>
            <a:r>
              <a:rPr lang="it-IT" sz="1400"/>
              <a:t>Strumento di screening.</a:t>
            </a:r>
          </a:p>
          <a:p>
            <a:r>
              <a:rPr lang="it-IT" sz="1400"/>
              <a:t>Creato negli USA.</a:t>
            </a:r>
          </a:p>
          <a:p>
            <a:r>
              <a:rPr lang="it-IT" sz="1400"/>
              <a:t>Tradotto e validato in italiano nel 2017.</a:t>
            </a:r>
          </a:p>
        </p:txBody>
      </p:sp>
      <p:sp>
        <p:nvSpPr>
          <p:cNvPr id="25" name="Freeform 6">
            <a:extLst>
              <a:ext uri="{FF2B5EF4-FFF2-40B4-BE49-F238E27FC236}">
                <a16:creationId xmlns:a16="http://schemas.microsoft.com/office/drawing/2014/main" id="{CC1026F7-DECB-49B4-A565-518BBA4454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5987575" y="640080"/>
            <a:ext cx="1722021" cy="3674981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0930344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BA75F4A0-FEAF-4F1B-9C48-7688BF9D4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E2D3E6D9-1104-45C8-903A-6215B5FCB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101" y="5423537"/>
            <a:ext cx="7400499" cy="868081"/>
          </a:xfrm>
        </p:spPr>
        <p:txBody>
          <a:bodyPr anchor="ctr">
            <a:normAutofit/>
          </a:bodyPr>
          <a:lstStyle/>
          <a:p>
            <a:r>
              <a:rPr lang="it-IT"/>
              <a:t>Obiettivo</a:t>
            </a: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F1EC79F3-0DE6-47BA-9C5C-039C54F4AC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 flipH="1">
            <a:off x="1078417" y="-370056"/>
            <a:ext cx="1756584" cy="3306366"/>
          </a:xfrm>
          <a:custGeom>
            <a:avLst/>
            <a:gdLst>
              <a:gd name="connsiteX0" fmla="*/ 1756584 w 1756584"/>
              <a:gd name="connsiteY0" fmla="*/ 4408488 h 4408488"/>
              <a:gd name="connsiteX1" fmla="*/ 1756584 w 1756584"/>
              <a:gd name="connsiteY1" fmla="*/ 0 h 4408488"/>
              <a:gd name="connsiteX2" fmla="*/ 1350810 w 1756584"/>
              <a:gd name="connsiteY2" fmla="*/ 0 h 4408488"/>
              <a:gd name="connsiteX3" fmla="*/ 1350810 w 1756584"/>
              <a:gd name="connsiteY3" fmla="*/ 4024068 h 4408488"/>
              <a:gd name="connsiteX4" fmla="*/ 0 w 1756584"/>
              <a:gd name="connsiteY4" fmla="*/ 4023445 h 4408488"/>
              <a:gd name="connsiteX5" fmla="*/ 0 w 1756584"/>
              <a:gd name="connsiteY5" fmla="*/ 4408488 h 4408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56584" h="4408488">
                <a:moveTo>
                  <a:pt x="1756584" y="4408488"/>
                </a:moveTo>
                <a:lnTo>
                  <a:pt x="1756584" y="0"/>
                </a:lnTo>
                <a:lnTo>
                  <a:pt x="1350810" y="0"/>
                </a:lnTo>
                <a:lnTo>
                  <a:pt x="1350810" y="4024068"/>
                </a:lnTo>
                <a:lnTo>
                  <a:pt x="0" y="4023445"/>
                </a:lnTo>
                <a:lnTo>
                  <a:pt x="0" y="4408488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C86C2B07-2A41-4CB1-9C51-F037AF4176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 flipV="1">
            <a:off x="6285591" y="2733391"/>
            <a:ext cx="1755930" cy="3306366"/>
          </a:xfrm>
          <a:custGeom>
            <a:avLst/>
            <a:gdLst>
              <a:gd name="connsiteX0" fmla="*/ 0 w 1755930"/>
              <a:gd name="connsiteY0" fmla="*/ 4023420 h 4408488"/>
              <a:gd name="connsiteX1" fmla="*/ 1 w 1755930"/>
              <a:gd name="connsiteY1" fmla="*/ 4408488 h 4408488"/>
              <a:gd name="connsiteX2" fmla="*/ 1755930 w 1755930"/>
              <a:gd name="connsiteY2" fmla="*/ 4408488 h 4408488"/>
              <a:gd name="connsiteX3" fmla="*/ 1755930 w 1755930"/>
              <a:gd name="connsiteY3" fmla="*/ 0 h 4408488"/>
              <a:gd name="connsiteX4" fmla="*/ 1350156 w 1755930"/>
              <a:gd name="connsiteY4" fmla="*/ 0 h 4408488"/>
              <a:gd name="connsiteX5" fmla="*/ 1350156 w 1755930"/>
              <a:gd name="connsiteY5" fmla="*/ 4023628 h 4408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55930" h="4408488">
                <a:moveTo>
                  <a:pt x="0" y="4023420"/>
                </a:moveTo>
                <a:lnTo>
                  <a:pt x="1" y="4408488"/>
                </a:lnTo>
                <a:lnTo>
                  <a:pt x="1755930" y="4408488"/>
                </a:lnTo>
                <a:lnTo>
                  <a:pt x="1755930" y="0"/>
                </a:lnTo>
                <a:lnTo>
                  <a:pt x="1350156" y="0"/>
                </a:lnTo>
                <a:lnTo>
                  <a:pt x="1350156" y="4023628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1366881-50CF-4719-8ECD-54FA36EF87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123486"/>
            <a:ext cx="7229901" cy="3516753"/>
          </a:xfrm>
        </p:spPr>
        <p:txBody>
          <a:bodyPr anchor="ctr">
            <a:normAutofit/>
          </a:bodyPr>
          <a:lstStyle/>
          <a:p>
            <a:r>
              <a:rPr lang="it-IT"/>
              <a:t>Tra i pazienti ipertesi che si recano dal MMG, quali soggetti hanno più probabilmente una bassa HL?</a:t>
            </a:r>
          </a:p>
          <a:p>
            <a:r>
              <a:rPr lang="it-IT"/>
              <a:t>SILS è in grado di determinare quali hanno un maggior rischio per la salute?</a:t>
            </a:r>
          </a:p>
          <a:p>
            <a:r>
              <a:rPr lang="it-IT"/>
              <a:t>Primo studio in Italia su HL nei pazienti ipertesi.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3F67AAC-C977-4759-A5C8-6BC998F96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53386"/>
            <a:ext cx="9143999" cy="40461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9951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1D868099-6145-4BC0-A5EA-74BEF1776B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0693CB6-03E5-4AD2-A748-2ABF89E0E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3568" y="1110882"/>
            <a:ext cx="2289779" cy="1060817"/>
          </a:xfrm>
        </p:spPr>
        <p:txBody>
          <a:bodyPr anchor="b">
            <a:normAutofit/>
          </a:bodyPr>
          <a:lstStyle/>
          <a:p>
            <a:r>
              <a:rPr lang="it-IT" sz="2000"/>
              <a:t>SCORE per valutare il rischio per la salute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89B0001D-5FA9-42B0-B9B1-C4FC6EB954A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453" t="12500" r="28203" b="11528"/>
          <a:stretch/>
        </p:blipFill>
        <p:spPr>
          <a:xfrm>
            <a:off x="475706" y="1093309"/>
            <a:ext cx="5175285" cy="4671382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2A7933-7E70-462C-989B-C514F356D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3567" y="2286000"/>
            <a:ext cx="2289779" cy="3931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1400"/>
              <a:t>Un sistema per calcolare il rischio di malattia cardiovascolare fatale da usare nella pratica clinica in Europa. </a:t>
            </a:r>
          </a:p>
        </p:txBody>
      </p:sp>
      <p:sp>
        <p:nvSpPr>
          <p:cNvPr id="23" name="Freeform 6">
            <a:extLst>
              <a:ext uri="{FF2B5EF4-FFF2-40B4-BE49-F238E27FC236}">
                <a16:creationId xmlns:a16="http://schemas.microsoft.com/office/drawing/2014/main" id="{CC1026F7-DECB-49B4-A565-518BBA4454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5987575" y="640080"/>
            <a:ext cx="1722021" cy="3674981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204740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9">
            <a:extLst>
              <a:ext uri="{FF2B5EF4-FFF2-40B4-BE49-F238E27FC236}">
                <a16:creationId xmlns:a16="http://schemas.microsoft.com/office/drawing/2014/main" id="{30BC9609-A8AF-411F-A9E0-C3B93C894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A1094B1F-68BC-4EE3-A49C-C5601EF82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60" y="639704"/>
            <a:ext cx="2474684" cy="5577840"/>
          </a:xfrm>
        </p:spPr>
        <p:txBody>
          <a:bodyPr anchor="ctr">
            <a:normAutofit/>
          </a:bodyPr>
          <a:lstStyle/>
          <a:p>
            <a:pPr algn="ctr"/>
            <a:r>
              <a:rPr lang="it-IT"/>
              <a:t>Metodi</a:t>
            </a:r>
          </a:p>
        </p:txBody>
      </p:sp>
      <p:graphicFrame>
        <p:nvGraphicFramePr>
          <p:cNvPr id="12" name="Segnaposto contenuto 2">
            <a:extLst>
              <a:ext uri="{FF2B5EF4-FFF2-40B4-BE49-F238E27FC236}">
                <a16:creationId xmlns:a16="http://schemas.microsoft.com/office/drawing/2014/main" id="{424FAD15-4A63-4E05-B57C-930C3A15DD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1621070"/>
              </p:ext>
            </p:extLst>
          </p:nvPr>
        </p:nvGraphicFramePr>
        <p:xfrm>
          <a:off x="3676104" y="639705"/>
          <a:ext cx="4879728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46483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1D868099-6145-4BC0-A5EA-74BEF1776B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A85E84E-4E6E-48FF-8A95-BC252FC19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3568" y="1110882"/>
            <a:ext cx="2289779" cy="1060817"/>
          </a:xfrm>
        </p:spPr>
        <p:txBody>
          <a:bodyPr anchor="b">
            <a:normAutofit/>
          </a:bodyPr>
          <a:lstStyle/>
          <a:p>
            <a:r>
              <a:rPr lang="it-IT" sz="2400"/>
              <a:t>SILS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92C97F47-4B7B-46F3-AB18-72671F610D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706" y="1831131"/>
            <a:ext cx="5175285" cy="3195738"/>
          </a:xfrm>
          <a:prstGeom prst="rect">
            <a:avLst/>
          </a:prstGeom>
        </p:spPr>
      </p:pic>
      <p:sp>
        <p:nvSpPr>
          <p:cNvPr id="6" name="AutoShape 2">
            <a:extLst>
              <a:ext uri="{FF2B5EF4-FFF2-40B4-BE49-F238E27FC236}">
                <a16:creationId xmlns:a16="http://schemas.microsoft.com/office/drawing/2014/main" id="{BE14C0D3-2FAD-45D9-841E-DDB67666E43E}"/>
              </a:ext>
            </a:extLst>
          </p:cNvPr>
          <p:cNvSpPr>
            <a:spLocks noGrp="1" noChangeAspect="1" noChangeArrowheads="1"/>
          </p:cNvSpPr>
          <p:nvPr>
            <p:ph idx="1"/>
          </p:nvPr>
        </p:nvSpPr>
        <p:spPr bwMode="auto">
          <a:xfrm>
            <a:off x="6353567" y="2286000"/>
            <a:ext cx="2289779" cy="393192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68580" tIns="34290" rIns="68580" bIns="34290" numCol="1" rtlCol="0" anchorCtr="0" compatLnSpc="1">
            <a:prstTxWarp prst="textNoShape">
              <a:avLst/>
            </a:prstTxWarp>
            <a:normAutofit/>
          </a:bodyPr>
          <a:lstStyle/>
          <a:p>
            <a:r>
              <a:rPr lang="it-IT" sz="1400"/>
              <a:t>38% 1-Mai</a:t>
            </a:r>
          </a:p>
          <a:p>
            <a:r>
              <a:rPr lang="it-IT" sz="1400"/>
              <a:t>21% 2-Raramente</a:t>
            </a:r>
          </a:p>
          <a:p>
            <a:r>
              <a:rPr lang="it-IT" sz="1400"/>
              <a:t>23% 3-Qualche volta</a:t>
            </a:r>
          </a:p>
          <a:p>
            <a:r>
              <a:rPr lang="it-IT" sz="1400"/>
              <a:t>10% 4-Spesso</a:t>
            </a:r>
          </a:p>
          <a:p>
            <a:r>
              <a:rPr lang="it-IT" sz="1400"/>
              <a:t>8% 5-Sempre</a:t>
            </a:r>
          </a:p>
        </p:txBody>
      </p:sp>
      <p:sp>
        <p:nvSpPr>
          <p:cNvPr id="39" name="Freeform 6">
            <a:extLst>
              <a:ext uri="{FF2B5EF4-FFF2-40B4-BE49-F238E27FC236}">
                <a16:creationId xmlns:a16="http://schemas.microsoft.com/office/drawing/2014/main" id="{CC1026F7-DECB-49B4-A565-518BBA4454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5987575" y="640080"/>
            <a:ext cx="1722021" cy="3674981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5002238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roup 93">
            <a:extLst>
              <a:ext uri="{FF2B5EF4-FFF2-40B4-BE49-F238E27FC236}">
                <a16:creationId xmlns:a16="http://schemas.microsoft.com/office/drawing/2014/main" id="{449BC34D-9C23-4D6D-8213-1F471AF8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4643" y="744469"/>
            <a:ext cx="8005589" cy="5349671"/>
            <a:chOff x="752858" y="744469"/>
            <a:chExt cx="10674117" cy="5349671"/>
          </a:xfrm>
        </p:grpSpPr>
        <p:sp>
          <p:nvSpPr>
            <p:cNvPr id="95" name="Freeform 6">
              <a:extLst>
                <a:ext uri="{FF2B5EF4-FFF2-40B4-BE49-F238E27FC236}">
                  <a16:creationId xmlns:a16="http://schemas.microsoft.com/office/drawing/2014/main" id="{FA0F5D6C-5025-4D7E-82DD-C2C6FDA1E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25" name="Freeform 6">
              <a:extLst>
                <a:ext uri="{FF2B5EF4-FFF2-40B4-BE49-F238E27FC236}">
                  <a16:creationId xmlns:a16="http://schemas.microsoft.com/office/drawing/2014/main" id="{E2AF2C17-4AB4-4402-B84B-129EF95D1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26" name="Rectangle 97">
            <a:extLst>
              <a:ext uri="{FF2B5EF4-FFF2-40B4-BE49-F238E27FC236}">
                <a16:creationId xmlns:a16="http://schemas.microsoft.com/office/drawing/2014/main" id="{1E954AF0-B5CC-4A16-ACDA-675B5694F2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magine 3" descr="Immagine che contiene testo&#10;&#10;Descrizione generata automaticamente">
            <a:extLst>
              <a:ext uri="{FF2B5EF4-FFF2-40B4-BE49-F238E27FC236}">
                <a16:creationId xmlns:a16="http://schemas.microsoft.com/office/drawing/2014/main" id="{E570943D-FEE4-449B-9433-BEECC20933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706" y="1831131"/>
            <a:ext cx="5175285" cy="3195738"/>
          </a:xfrm>
          <a:prstGeom prst="rect">
            <a:avLst/>
          </a:prstGeom>
        </p:spPr>
      </p:pic>
      <p:sp>
        <p:nvSpPr>
          <p:cNvPr id="127" name="Freeform 6">
            <a:extLst>
              <a:ext uri="{FF2B5EF4-FFF2-40B4-BE49-F238E27FC236}">
                <a16:creationId xmlns:a16="http://schemas.microsoft.com/office/drawing/2014/main" id="{325322DD-3792-4947-A96A-1B6D9D786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5987575" y="640080"/>
            <a:ext cx="1722021" cy="3674981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8647BFE-EBAE-4767-B0CD-B13A7F656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7249" y="1314922"/>
            <a:ext cx="2382185" cy="3000139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it-IT" sz="4200" cap="all"/>
              <a:t>Età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18B75A-740C-406F-B87A-AB87BD2F3E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7249" y="4458645"/>
            <a:ext cx="2382185" cy="1656413"/>
          </a:xfrm>
        </p:spPr>
        <p:txBody>
          <a:bodyPr vert="horz" lIns="91440" tIns="45720" rIns="91440" bIns="45720" rtlCol="0">
            <a:normAutofit/>
          </a:bodyPr>
          <a:lstStyle/>
          <a:p>
            <a:pPr marL="0" lvl="1" indent="0" defTabSz="914400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700" b="1">
                <a:solidFill>
                  <a:srgbClr val="EFEDE3"/>
                </a:solidFill>
              </a:rPr>
              <a:t>74,4 </a:t>
            </a:r>
            <a:r>
              <a:rPr lang="it-IT" sz="1700" b="1">
                <a:solidFill>
                  <a:srgbClr val="EFEDE3"/>
                </a:solidFill>
              </a:rPr>
              <a:t>anni</a:t>
            </a:r>
            <a:r>
              <a:rPr lang="en-US" sz="1700" b="1">
                <a:solidFill>
                  <a:srgbClr val="EFEDE3"/>
                </a:solidFill>
              </a:rPr>
              <a:t> </a:t>
            </a:r>
            <a:r>
              <a:rPr lang="en-US" sz="1700">
                <a:solidFill>
                  <a:srgbClr val="EFEDE3"/>
                </a:solidFill>
              </a:rPr>
              <a:t>vs </a:t>
            </a:r>
            <a:r>
              <a:rPr lang="en-US" sz="1700" b="1">
                <a:solidFill>
                  <a:srgbClr val="EFEDE3"/>
                </a:solidFill>
              </a:rPr>
              <a:t>69,7 </a:t>
            </a:r>
            <a:r>
              <a:rPr lang="it-IT" sz="1700" b="1">
                <a:solidFill>
                  <a:srgbClr val="EFEDE3"/>
                </a:solidFill>
              </a:rPr>
              <a:t>anni</a:t>
            </a:r>
          </a:p>
        </p:txBody>
      </p:sp>
    </p:spTree>
    <p:extLst>
      <p:ext uri="{BB962C8B-B14F-4D97-AF65-F5344CB8AC3E}">
        <p14:creationId xmlns:p14="http://schemas.microsoft.com/office/powerpoint/2010/main" val="33241648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Ritaglio">
  <a:themeElements>
    <a:clrScheme name="Ritaglio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Ritaglio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452</Words>
  <Application>Microsoft Office PowerPoint</Application>
  <PresentationFormat>Presentazione su schermo (4:3)</PresentationFormat>
  <Paragraphs>98</Paragraphs>
  <Slides>15</Slides>
  <Notes>11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9" baseType="lpstr">
      <vt:lpstr>Calibri</vt:lpstr>
      <vt:lpstr>Century Schoolbook</vt:lpstr>
      <vt:lpstr>Franklin Gothic Book</vt:lpstr>
      <vt:lpstr>Ritaglio</vt:lpstr>
      <vt:lpstr>Health literacy nel paziente con ipertensione che si reca dal medico di medicina generale. Aspetti clinici, anagrafici e sociali.</vt:lpstr>
      <vt:lpstr>Health Literacy</vt:lpstr>
      <vt:lpstr>Effetti sulla salute</vt:lpstr>
      <vt:lpstr>Single Item Literacy Screener</vt:lpstr>
      <vt:lpstr>Obiettivo</vt:lpstr>
      <vt:lpstr>SCORE per valutare il rischio per la salute</vt:lpstr>
      <vt:lpstr>Metodi</vt:lpstr>
      <vt:lpstr>SILS</vt:lpstr>
      <vt:lpstr>Età</vt:lpstr>
      <vt:lpstr>Esenzione per reddito</vt:lpstr>
      <vt:lpstr>SCORE</vt:lpstr>
      <vt:lpstr>Analisi multivariata</vt:lpstr>
      <vt:lpstr>Conclusioni</vt:lpstr>
      <vt:lpstr>Limiti</vt:lpstr>
      <vt:lpstr>Grazie per l’attenzione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literacy nel paziente con ipertensione che si reca dal medico di medicina generale. Aspetti clinici, anagrafici e sociali.</dc:title>
  <dc:creator>Fabio Romita</dc:creator>
  <cp:lastModifiedBy>Fabio Romita</cp:lastModifiedBy>
  <cp:revision>1</cp:revision>
  <dcterms:created xsi:type="dcterms:W3CDTF">2019-10-21T13:26:43Z</dcterms:created>
  <dcterms:modified xsi:type="dcterms:W3CDTF">2019-10-24T08:50:32Z</dcterms:modified>
</cp:coreProperties>
</file>